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1"/>
  </p:notesMasterIdLst>
  <p:handoutMasterIdLst>
    <p:handoutMasterId r:id="rId32"/>
  </p:handoutMasterIdLst>
  <p:sldIdLst>
    <p:sldId id="257" r:id="rId5"/>
    <p:sldId id="269" r:id="rId6"/>
    <p:sldId id="289" r:id="rId7"/>
    <p:sldId id="290" r:id="rId8"/>
    <p:sldId id="291" r:id="rId9"/>
    <p:sldId id="292" r:id="rId10"/>
    <p:sldId id="303" r:id="rId11"/>
    <p:sldId id="293" r:id="rId12"/>
    <p:sldId id="294" r:id="rId13"/>
    <p:sldId id="295" r:id="rId14"/>
    <p:sldId id="296" r:id="rId15"/>
    <p:sldId id="297" r:id="rId16"/>
    <p:sldId id="301" r:id="rId17"/>
    <p:sldId id="299" r:id="rId18"/>
    <p:sldId id="277" r:id="rId19"/>
    <p:sldId id="283" r:id="rId20"/>
    <p:sldId id="278" r:id="rId21"/>
    <p:sldId id="279" r:id="rId22"/>
    <p:sldId id="280" r:id="rId23"/>
    <p:sldId id="281" r:id="rId24"/>
    <p:sldId id="282" r:id="rId25"/>
    <p:sldId id="284" r:id="rId26"/>
    <p:sldId id="286" r:id="rId27"/>
    <p:sldId id="288" r:id="rId28"/>
    <p:sldId id="298" r:id="rId29"/>
    <p:sldId id="287" r:id="rId30"/>
  </p:sldIdLst>
  <p:sldSz cx="12188825" cy="6858000"/>
  <p:notesSz cx="6794500" cy="9931400"/>
  <p:defaultTextStyle>
    <a:defPPr rtl="0">
      <a:defRPr lang="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 userDrawn="1">
          <p15:clr>
            <a:srgbClr val="A4A3A4"/>
          </p15:clr>
        </p15:guide>
        <p15:guide id="2" pos="214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  <a:srgbClr val="0000FF"/>
    <a:srgbClr val="04AC30"/>
    <a:srgbClr val="A7E3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2" autoAdjust="0"/>
    <p:restoredTop sz="94280" autoAdjust="0"/>
  </p:normalViewPr>
  <p:slideViewPr>
    <p:cSldViewPr>
      <p:cViewPr varScale="1">
        <p:scale>
          <a:sx n="46" d="100"/>
          <a:sy n="46" d="100"/>
        </p:scale>
        <p:origin x="120" y="48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90" d="100"/>
          <a:sy n="90" d="100"/>
        </p:scale>
        <p:origin x="3774" y="96"/>
      </p:cViewPr>
      <p:guideLst>
        <p:guide orient="horz" pos="3128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hu-HU" dirty="0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4721B2A7-51F5-4FDC-BE06-F3E90A4489F7}" type="datetime1">
              <a:rPr lang="hu-HU" smtClean="0"/>
              <a:pPr algn="r" rtl="0"/>
              <a:t>2022. 08. 30.</a:t>
            </a:fld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hu-HU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9C567D4A-04CB-4EDF-8FB1-342A02FC8EC5}" type="slidenum">
              <a:rPr lang="hu-HU" smtClean="0"/>
              <a:pPr algn="r" rtl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80125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hu-HU" noProof="0" dirty="0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9559B9A2-8326-4635-880C-5B72FBBC6867}" type="datetime1">
              <a:rPr lang="hu-HU" smtClean="0"/>
              <a:pPr/>
              <a:t>2022. 08. 30.</a:t>
            </a:fld>
            <a:endParaRPr lang="hu-HU" dirty="0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6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hu-HU" noProof="0" dirty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hu-HU" noProof="0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/>
            </a:lvl1pPr>
          </a:lstStyle>
          <a:p>
            <a:fld id="{2E61351F-DBB1-4664-ADA9-83BC7CB8848D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42362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818651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1351F-DBB1-4664-ADA9-83BC7CB8848D}" type="slidenum">
              <a:rPr lang="hu-HU" smtClean="0"/>
              <a:pPr/>
              <a:t>2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16226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293814" y="990600"/>
            <a:ext cx="8458200" cy="3200400"/>
          </a:xfrm>
        </p:spPr>
        <p:txBody>
          <a:bodyPr rtlCol="0">
            <a:normAutofit/>
          </a:bodyPr>
          <a:lstStyle>
            <a:lvl1pPr algn="l" rtl="0">
              <a:defRPr sz="6000"/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293813" y="4267200"/>
            <a:ext cx="8458200" cy="13716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hu-HU" noProof="0"/>
              <a:t>Kattintson ide az alcím mintájának szerkesztéséhez</a:t>
            </a:r>
            <a:endParaRPr lang="hu-HU" noProof="0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6991E90C-577B-43A2-96B9-5F9C4D0D5D74}" type="datetime1">
              <a:rPr lang="hu-HU" noProof="0" smtClean="0"/>
              <a:pPr/>
              <a:t>2022. 08. 30.</a:t>
            </a:fld>
            <a:endParaRPr lang="hu-HU" noProof="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81FEFA0A-2F20-4B60-98C6-5FFDA469AA1C}" type="slidenum">
              <a:rPr lang="hu-HU" noProof="0" smtClean="0"/>
              <a:pPr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241353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/>
              <a:t>Mintacím szerkesztése</a:t>
            </a:r>
            <a:endParaRPr dirty="0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 algn="l" rtl="0">
              <a:defRPr/>
            </a:lvl5pPr>
            <a:lvl6pPr marL="1600200" algn="l" rtl="0">
              <a:defRPr/>
            </a:lvl6pPr>
            <a:lvl7pPr marL="1874520" algn="l" rtl="0">
              <a:defRPr/>
            </a:lvl7pPr>
            <a:lvl8pPr marL="2148840" algn="l" rtl="0">
              <a:defRPr/>
            </a:lvl8pPr>
            <a:lvl9pPr marL="2423160" algn="l" rtl="0">
              <a:defRPr/>
            </a:lvl9pPr>
          </a:lstStyle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  <a:endParaRPr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40E7FA44-65CF-4337-963C-7B9FE4472796}" type="datetime1">
              <a:rPr lang="hu-HU" smtClean="0"/>
              <a:pPr/>
              <a:t>2022. 08. 30.</a:t>
            </a:fld>
            <a:endParaRPr lang="en-US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81FEFA0A-2F20-4B60-98C6-5FFDA469AA1C}" type="slidenum">
              <a:rPr lang="hu-HU" noProof="0" smtClean="0"/>
              <a:pPr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285757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9752014" y="381000"/>
            <a:ext cx="1904998" cy="5791200"/>
          </a:xfrm>
        </p:spPr>
        <p:txBody>
          <a:bodyPr vert="eaVert" rtlCol="0"/>
          <a:lstStyle/>
          <a:p>
            <a:pPr rtl="0"/>
            <a:r>
              <a:rPr lang="hu-HU"/>
              <a:t>Mintacím szerkesztése</a:t>
            </a:r>
            <a:endParaRPr dirty="0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1293814" y="381000"/>
            <a:ext cx="8305800" cy="5791200"/>
          </a:xfrm>
        </p:spPr>
        <p:txBody>
          <a:bodyPr vert="eaVert"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  <a:endParaRPr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F8490527-B68A-4BFF-A6DE-D5CBA02812C2}" type="datetime1">
              <a:rPr lang="hu-HU" smtClean="0"/>
              <a:pPr/>
              <a:t>2022. 08. 30.</a:t>
            </a:fld>
            <a:endParaRPr lang="en-US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81FEFA0A-2F20-4B60-98C6-5FFDA469AA1C}" type="slidenum">
              <a:rPr lang="hu-HU" noProof="0" smtClean="0"/>
              <a:pPr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213226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5D95124D-E261-47F1-B401-86E03874A598}" type="datetime1">
              <a:rPr lang="hu-HU" noProof="0" smtClean="0"/>
              <a:pPr/>
              <a:t>2022. 08. 30.</a:t>
            </a:fld>
            <a:endParaRPr lang="hu-HU" noProof="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81FEFA0A-2F20-4B60-98C6-5FFDA469AA1C}" type="slidenum">
              <a:rPr lang="hu-HU" noProof="0" smtClean="0"/>
              <a:pPr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159476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93813" y="2057400"/>
            <a:ext cx="8458201" cy="2666999"/>
          </a:xfrm>
        </p:spPr>
        <p:txBody>
          <a:bodyPr rtlCol="0" anchor="b">
            <a:normAutofit/>
          </a:bodyPr>
          <a:lstStyle>
            <a:lvl1pPr algn="l" rtl="0">
              <a:defRPr sz="4800" b="0" i="0" cap="none" baseline="0"/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293813" y="4876800"/>
            <a:ext cx="8458201" cy="1143000"/>
          </a:xfrm>
        </p:spPr>
        <p:txBody>
          <a:bodyPr rtlCol="0" anchor="t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936C10C3-259D-4671-BF16-34C81C9AD045}" type="datetime1">
              <a:rPr lang="hu-HU" noProof="0" smtClean="0"/>
              <a:pPr/>
              <a:t>2022. 08. 30.</a:t>
            </a:fld>
            <a:endParaRPr lang="hu-HU" noProof="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81FEFA0A-2F20-4B60-98C6-5FFDA469AA1C}" type="slidenum">
              <a:rPr lang="hu-HU" noProof="0" smtClean="0"/>
              <a:pPr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337862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ét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293812" y="1676400"/>
            <a:ext cx="4700016" cy="4495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202035" y="1676401"/>
            <a:ext cx="4700016" cy="4495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5CF0680B-0BA5-4794-855D-17DF05928D42}" type="datetime1">
              <a:rPr lang="hu-HU" noProof="0" smtClean="0"/>
              <a:pPr/>
              <a:t>2022. 08. 30.</a:t>
            </a:fld>
            <a:endParaRPr lang="hu-HU" noProof="0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hu-HU" noProof="0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81FEFA0A-2F20-4B60-98C6-5FFDA469AA1C}" type="slidenum">
              <a:rPr lang="hu-HU" noProof="0" smtClean="0"/>
              <a:pPr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310746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293813" y="1676399"/>
            <a:ext cx="4701142" cy="762001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0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1293813" y="2516457"/>
            <a:ext cx="4701142" cy="3655743"/>
          </a:xfrm>
        </p:spPr>
        <p:txBody>
          <a:bodyPr rtlCol="0"/>
          <a:lstStyle>
            <a:lvl1pPr algn="l" rtl="0">
              <a:defRPr sz="22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91754" y="1676399"/>
            <a:ext cx="4703259" cy="762001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0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91754" y="2516457"/>
            <a:ext cx="4703259" cy="3655743"/>
          </a:xfrm>
        </p:spPr>
        <p:txBody>
          <a:bodyPr rtlCol="0"/>
          <a:lstStyle>
            <a:lvl1pPr algn="l" rtl="0">
              <a:defRPr sz="22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02CF9FBE-3783-4498-A910-0B31E13B7479}" type="datetime1">
              <a:rPr lang="hu-HU" noProof="0" smtClean="0"/>
              <a:pPr/>
              <a:t>2022. 08. 30.</a:t>
            </a:fld>
            <a:endParaRPr lang="hu-HU" noProof="0" dirty="0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hu-HU" noProof="0" dirty="0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81FEFA0A-2F20-4B60-98C6-5FFDA469AA1C}" type="slidenum">
              <a:rPr lang="hu-HU" noProof="0" smtClean="0"/>
              <a:pPr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168855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59616E92-2361-47AD-97DB-FF3A3CF17B71}" type="datetime1">
              <a:rPr lang="hu-HU" noProof="0" smtClean="0"/>
              <a:pPr/>
              <a:t>2022. 08. 30.</a:t>
            </a:fld>
            <a:endParaRPr lang="hu-HU" noProof="0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hu-HU" noProof="0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81FEFA0A-2F20-4B60-98C6-5FFDA469AA1C}" type="slidenum">
              <a:rPr lang="hu-HU" noProof="0" smtClean="0"/>
              <a:pPr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326159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20853975-2D52-4D0E-BABC-7B145127E156}" type="datetime1">
              <a:rPr lang="hu-HU" noProof="0" smtClean="0"/>
              <a:pPr/>
              <a:t>2022. 08. 30.</a:t>
            </a:fld>
            <a:endParaRPr lang="hu-HU" noProof="0" dirty="0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hu-HU" noProof="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81FEFA0A-2F20-4B60-98C6-5FFDA469AA1C}" type="slidenum">
              <a:rPr lang="hu-HU" noProof="0" smtClean="0"/>
              <a:pPr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74339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770811" y="1676400"/>
            <a:ext cx="3810000" cy="2438400"/>
          </a:xfrm>
        </p:spPr>
        <p:txBody>
          <a:bodyPr rtlCol="0" anchor="b">
            <a:normAutofit/>
          </a:bodyPr>
          <a:lstStyle>
            <a:lvl1pPr algn="l" rtl="0">
              <a:defRPr sz="3200" b="0"/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293813" y="685800"/>
            <a:ext cx="6172200" cy="5486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7770811" y="4191000"/>
            <a:ext cx="3810000" cy="15240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E9DCE854-1D69-434E-835E-0DD4CA759197}" type="datetime1">
              <a:rPr lang="hu-HU" noProof="0" smtClean="0"/>
              <a:pPr/>
              <a:t>2022. 08. 30.</a:t>
            </a:fld>
            <a:r>
              <a:rPr lang="hu-HU" noProof="0" dirty="0"/>
              <a:t>.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hu-HU" noProof="0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81FEFA0A-2F20-4B60-98C6-5FFDA469AA1C}" type="slidenum">
              <a:rPr lang="hu-HU" noProof="0" smtClean="0"/>
              <a:pPr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82885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770812" y="1676400"/>
            <a:ext cx="3810000" cy="2438400"/>
          </a:xfrm>
        </p:spPr>
        <p:txBody>
          <a:bodyPr rtlCol="0" anchor="b">
            <a:noAutofit/>
          </a:bodyPr>
          <a:lstStyle>
            <a:lvl1pPr algn="l" rtl="0">
              <a:defRPr sz="3200" b="0"/>
            </a:lvl1pPr>
          </a:lstStyle>
          <a:p>
            <a:pPr rtl="0"/>
            <a:r>
              <a:rPr lang="hu-HU"/>
              <a:t>Mintacím szerkesztése</a:t>
            </a:r>
            <a:endParaRPr dirty="0"/>
          </a:p>
        </p:txBody>
      </p:sp>
      <p:sp>
        <p:nvSpPr>
          <p:cNvPr id="3" name="Kép helyőrzője 2" descr="Üres helyőrző kép hozzáadásához. Kattintson a helyőrzőre, és jelölje ki a hozzáadni kívánt képet."/>
          <p:cNvSpPr>
            <a:spLocks noGrp="1"/>
          </p:cNvSpPr>
          <p:nvPr>
            <p:ph type="pic" idx="1"/>
          </p:nvPr>
        </p:nvSpPr>
        <p:spPr>
          <a:xfrm>
            <a:off x="1522412" y="0"/>
            <a:ext cx="5943601" cy="6858000"/>
          </a:xfrm>
        </p:spPr>
        <p:txBody>
          <a:bodyPr tIns="914400"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hu-HU"/>
              <a:t>Kép beszúrásához kattintson az ikonra</a:t>
            </a:r>
            <a:endParaRPr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7770812" y="4191000"/>
            <a:ext cx="3810000" cy="15240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83949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/>
        </p:nvSpPr>
        <p:spPr>
          <a:xfrm>
            <a:off x="836614" y="0"/>
            <a:ext cx="11352212" cy="6858000"/>
          </a:xfrm>
          <a:prstGeom prst="rect">
            <a:avLst/>
          </a:prstGeom>
          <a:gradFill>
            <a:gsLst>
              <a:gs pos="0">
                <a:schemeClr val="bg1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dirty="0"/>
          </a:p>
        </p:txBody>
      </p:sp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hu-HU" dirty="0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293813" y="1676400"/>
            <a:ext cx="9601200" cy="449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hu-HU" dirty="0"/>
              <a:t>Mintaszöveg szerkesztése</a:t>
            </a:r>
          </a:p>
          <a:p>
            <a:pPr lvl="1" rtl="0"/>
            <a:r>
              <a:rPr lang="hu-HU" dirty="0"/>
              <a:t>Második szint</a:t>
            </a:r>
          </a:p>
          <a:p>
            <a:pPr lvl="2" rtl="0"/>
            <a:r>
              <a:rPr lang="hu-HU" dirty="0"/>
              <a:t>Harmadik szint</a:t>
            </a:r>
          </a:p>
          <a:p>
            <a:pPr lvl="3" rtl="0"/>
            <a:r>
              <a:rPr lang="hu-HU" dirty="0"/>
              <a:t>Negyedik szint</a:t>
            </a:r>
          </a:p>
          <a:p>
            <a:pPr lvl="4" rtl="0"/>
            <a:r>
              <a:rPr lang="hu-HU" dirty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127178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A88B3F56-0D61-435C-936E-D6D5D3A0853F}" type="datetime1">
              <a:rPr lang="hu-HU" smtClean="0"/>
              <a:pPr/>
              <a:t>2022. 08. 30.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rtl="0"/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0512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algn="r"/>
            <a:r>
              <a:rPr lang="hu-HU" dirty="0"/>
              <a:t>                                  </a:t>
            </a:r>
            <a:fld id="{81FEFA0A-2F20-4B60-98C6-5FFDA469AA1C}" type="slidenum">
              <a:rPr lang="hu-HU" noProof="0" smtClean="0"/>
              <a:pPr algn="r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3528721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8600" algn="l" defTabSz="914400" rtl="0" eaLnBrk="1" latinLnBrk="0" hangingPunct="1">
        <a:lnSpc>
          <a:spcPct val="90000"/>
        </a:lnSpc>
        <a:spcBef>
          <a:spcPts val="1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2316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sv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9" Type="http://schemas.openxmlformats.org/officeDocument/2006/relationships/image" Target="../media/image45.svg"/><Relationship Id="rId21" Type="http://schemas.openxmlformats.org/officeDocument/2006/relationships/image" Target="../media/image27.svg"/><Relationship Id="rId34" Type="http://schemas.openxmlformats.org/officeDocument/2006/relationships/image" Target="../media/image40.png"/><Relationship Id="rId42" Type="http://schemas.openxmlformats.org/officeDocument/2006/relationships/image" Target="../media/image48.png"/><Relationship Id="rId47" Type="http://schemas.openxmlformats.org/officeDocument/2006/relationships/image" Target="../media/image53.svg"/><Relationship Id="rId50" Type="http://schemas.openxmlformats.org/officeDocument/2006/relationships/image" Target="../media/image56.png"/><Relationship Id="rId55" Type="http://schemas.openxmlformats.org/officeDocument/2006/relationships/image" Target="../media/image61.svg"/><Relationship Id="rId63" Type="http://schemas.openxmlformats.org/officeDocument/2006/relationships/image" Target="../media/image69.svg"/><Relationship Id="rId68" Type="http://schemas.openxmlformats.org/officeDocument/2006/relationships/image" Target="../media/image74.png"/><Relationship Id="rId76" Type="http://schemas.openxmlformats.org/officeDocument/2006/relationships/image" Target="../media/image82.png"/><Relationship Id="rId84" Type="http://schemas.openxmlformats.org/officeDocument/2006/relationships/image" Target="../media/image90.png"/><Relationship Id="rId89" Type="http://schemas.openxmlformats.org/officeDocument/2006/relationships/image" Target="../media/image95.svg"/><Relationship Id="rId7" Type="http://schemas.openxmlformats.org/officeDocument/2006/relationships/image" Target="../media/image13.svg"/><Relationship Id="rId71" Type="http://schemas.openxmlformats.org/officeDocument/2006/relationships/image" Target="../media/image77.sv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9" Type="http://schemas.openxmlformats.org/officeDocument/2006/relationships/image" Target="../media/image35.svg"/><Relationship Id="rId11" Type="http://schemas.openxmlformats.org/officeDocument/2006/relationships/image" Target="../media/image17.svg"/><Relationship Id="rId24" Type="http://schemas.openxmlformats.org/officeDocument/2006/relationships/image" Target="../media/image30.png"/><Relationship Id="rId32" Type="http://schemas.openxmlformats.org/officeDocument/2006/relationships/image" Target="../media/image38.png"/><Relationship Id="rId37" Type="http://schemas.openxmlformats.org/officeDocument/2006/relationships/image" Target="../media/image43.svg"/><Relationship Id="rId40" Type="http://schemas.openxmlformats.org/officeDocument/2006/relationships/image" Target="../media/image46.png"/><Relationship Id="rId45" Type="http://schemas.openxmlformats.org/officeDocument/2006/relationships/image" Target="../media/image51.svg"/><Relationship Id="rId53" Type="http://schemas.openxmlformats.org/officeDocument/2006/relationships/image" Target="../media/image59.svg"/><Relationship Id="rId58" Type="http://schemas.openxmlformats.org/officeDocument/2006/relationships/image" Target="../media/image64.png"/><Relationship Id="rId66" Type="http://schemas.openxmlformats.org/officeDocument/2006/relationships/image" Target="../media/image72.png"/><Relationship Id="rId74" Type="http://schemas.openxmlformats.org/officeDocument/2006/relationships/image" Target="../media/image80.png"/><Relationship Id="rId79" Type="http://schemas.openxmlformats.org/officeDocument/2006/relationships/image" Target="../media/image85.svg"/><Relationship Id="rId87" Type="http://schemas.openxmlformats.org/officeDocument/2006/relationships/image" Target="../media/image93.svg"/><Relationship Id="rId5" Type="http://schemas.openxmlformats.org/officeDocument/2006/relationships/image" Target="../media/image11.svg"/><Relationship Id="rId61" Type="http://schemas.openxmlformats.org/officeDocument/2006/relationships/image" Target="../media/image67.svg"/><Relationship Id="rId82" Type="http://schemas.openxmlformats.org/officeDocument/2006/relationships/image" Target="../media/image88.png"/><Relationship Id="rId19" Type="http://schemas.openxmlformats.org/officeDocument/2006/relationships/image" Target="../media/image25.sv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svg"/><Relationship Id="rId30" Type="http://schemas.openxmlformats.org/officeDocument/2006/relationships/image" Target="../media/image36.png"/><Relationship Id="rId35" Type="http://schemas.openxmlformats.org/officeDocument/2006/relationships/image" Target="../media/image41.svg"/><Relationship Id="rId43" Type="http://schemas.openxmlformats.org/officeDocument/2006/relationships/image" Target="../media/image49.svg"/><Relationship Id="rId48" Type="http://schemas.openxmlformats.org/officeDocument/2006/relationships/image" Target="../media/image54.png"/><Relationship Id="rId56" Type="http://schemas.openxmlformats.org/officeDocument/2006/relationships/image" Target="../media/image62.png"/><Relationship Id="rId64" Type="http://schemas.openxmlformats.org/officeDocument/2006/relationships/image" Target="../media/image70.png"/><Relationship Id="rId69" Type="http://schemas.openxmlformats.org/officeDocument/2006/relationships/image" Target="../media/image75.svg"/><Relationship Id="rId77" Type="http://schemas.openxmlformats.org/officeDocument/2006/relationships/image" Target="../media/image83.svg"/><Relationship Id="rId8" Type="http://schemas.openxmlformats.org/officeDocument/2006/relationships/image" Target="../media/image14.png"/><Relationship Id="rId51" Type="http://schemas.openxmlformats.org/officeDocument/2006/relationships/image" Target="../media/image57.svg"/><Relationship Id="rId72" Type="http://schemas.openxmlformats.org/officeDocument/2006/relationships/image" Target="../media/image78.png"/><Relationship Id="rId80" Type="http://schemas.openxmlformats.org/officeDocument/2006/relationships/image" Target="../media/image86.png"/><Relationship Id="rId85" Type="http://schemas.openxmlformats.org/officeDocument/2006/relationships/image" Target="../media/image91.svg"/><Relationship Id="rId3" Type="http://schemas.openxmlformats.org/officeDocument/2006/relationships/image" Target="../media/image9.svg"/><Relationship Id="rId12" Type="http://schemas.openxmlformats.org/officeDocument/2006/relationships/image" Target="../media/image18.png"/><Relationship Id="rId17" Type="http://schemas.openxmlformats.org/officeDocument/2006/relationships/image" Target="../media/image23.svg"/><Relationship Id="rId25" Type="http://schemas.openxmlformats.org/officeDocument/2006/relationships/image" Target="../media/image31.svg"/><Relationship Id="rId33" Type="http://schemas.openxmlformats.org/officeDocument/2006/relationships/image" Target="../media/image39.svg"/><Relationship Id="rId38" Type="http://schemas.openxmlformats.org/officeDocument/2006/relationships/image" Target="../media/image44.png"/><Relationship Id="rId46" Type="http://schemas.openxmlformats.org/officeDocument/2006/relationships/image" Target="../media/image52.png"/><Relationship Id="rId59" Type="http://schemas.openxmlformats.org/officeDocument/2006/relationships/image" Target="../media/image65.svg"/><Relationship Id="rId67" Type="http://schemas.openxmlformats.org/officeDocument/2006/relationships/image" Target="../media/image73.svg"/><Relationship Id="rId20" Type="http://schemas.openxmlformats.org/officeDocument/2006/relationships/image" Target="../media/image26.png"/><Relationship Id="rId41" Type="http://schemas.openxmlformats.org/officeDocument/2006/relationships/image" Target="../media/image47.svg"/><Relationship Id="rId54" Type="http://schemas.openxmlformats.org/officeDocument/2006/relationships/image" Target="../media/image60.png"/><Relationship Id="rId62" Type="http://schemas.openxmlformats.org/officeDocument/2006/relationships/image" Target="../media/image68.png"/><Relationship Id="rId70" Type="http://schemas.openxmlformats.org/officeDocument/2006/relationships/image" Target="../media/image76.png"/><Relationship Id="rId75" Type="http://schemas.openxmlformats.org/officeDocument/2006/relationships/image" Target="../media/image81.svg"/><Relationship Id="rId83" Type="http://schemas.openxmlformats.org/officeDocument/2006/relationships/image" Target="../media/image89.svg"/><Relationship Id="rId88" Type="http://schemas.openxmlformats.org/officeDocument/2006/relationships/image" Target="../media/image9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5" Type="http://schemas.openxmlformats.org/officeDocument/2006/relationships/image" Target="../media/image21.svg"/><Relationship Id="rId23" Type="http://schemas.openxmlformats.org/officeDocument/2006/relationships/image" Target="../media/image29.svg"/><Relationship Id="rId28" Type="http://schemas.openxmlformats.org/officeDocument/2006/relationships/image" Target="../media/image34.png"/><Relationship Id="rId36" Type="http://schemas.openxmlformats.org/officeDocument/2006/relationships/image" Target="../media/image42.png"/><Relationship Id="rId49" Type="http://schemas.openxmlformats.org/officeDocument/2006/relationships/image" Target="../media/image55.svg"/><Relationship Id="rId57" Type="http://schemas.openxmlformats.org/officeDocument/2006/relationships/image" Target="../media/image63.svg"/><Relationship Id="rId10" Type="http://schemas.openxmlformats.org/officeDocument/2006/relationships/image" Target="../media/image16.png"/><Relationship Id="rId31" Type="http://schemas.openxmlformats.org/officeDocument/2006/relationships/image" Target="../media/image37.svg"/><Relationship Id="rId44" Type="http://schemas.openxmlformats.org/officeDocument/2006/relationships/image" Target="../media/image50.png"/><Relationship Id="rId52" Type="http://schemas.openxmlformats.org/officeDocument/2006/relationships/image" Target="../media/image58.png"/><Relationship Id="rId60" Type="http://schemas.openxmlformats.org/officeDocument/2006/relationships/image" Target="../media/image66.png"/><Relationship Id="rId65" Type="http://schemas.openxmlformats.org/officeDocument/2006/relationships/image" Target="../media/image71.svg"/><Relationship Id="rId73" Type="http://schemas.openxmlformats.org/officeDocument/2006/relationships/image" Target="../media/image79.svg"/><Relationship Id="rId78" Type="http://schemas.openxmlformats.org/officeDocument/2006/relationships/image" Target="../media/image84.png"/><Relationship Id="rId81" Type="http://schemas.openxmlformats.org/officeDocument/2006/relationships/image" Target="../media/image87.svg"/><Relationship Id="rId86" Type="http://schemas.openxmlformats.org/officeDocument/2006/relationships/image" Target="../media/image9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13" Type="http://schemas.openxmlformats.org/officeDocument/2006/relationships/image" Target="../media/image109.jpeg"/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12" Type="http://schemas.openxmlformats.org/officeDocument/2006/relationships/image" Target="../media/image108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2.jpeg"/><Relationship Id="rId11" Type="http://schemas.openxmlformats.org/officeDocument/2006/relationships/image" Target="../media/image107.jpeg"/><Relationship Id="rId5" Type="http://schemas.openxmlformats.org/officeDocument/2006/relationships/image" Target="../media/image101.jpeg"/><Relationship Id="rId10" Type="http://schemas.openxmlformats.org/officeDocument/2006/relationships/image" Target="../media/image106.jpeg"/><Relationship Id="rId4" Type="http://schemas.openxmlformats.org/officeDocument/2006/relationships/image" Target="../media/image100.jpeg"/><Relationship Id="rId9" Type="http://schemas.openxmlformats.org/officeDocument/2006/relationships/image" Target="../media/image105.jpeg"/><Relationship Id="rId14" Type="http://schemas.openxmlformats.org/officeDocument/2006/relationships/image" Target="../media/image11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hatos.e@uniconrt.hu" TargetMode="External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57908" y="1052736"/>
            <a:ext cx="10042376" cy="854224"/>
          </a:xfrm>
        </p:spPr>
        <p:txBody>
          <a:bodyPr rtlCol="0">
            <a:normAutofit fontScale="90000"/>
          </a:bodyPr>
          <a:lstStyle/>
          <a:p>
            <a:br>
              <a:rPr lang="hu" dirty="0">
                <a:solidFill>
                  <a:schemeClr val="tx2"/>
                </a:solidFill>
              </a:rPr>
            </a:br>
            <a:r>
              <a:rPr lang="hu" dirty="0">
                <a:solidFill>
                  <a:schemeClr val="tx2"/>
                </a:solidFill>
              </a:rPr>
              <a:t>„Munka, család, egyensúly”</a:t>
            </a:r>
            <a:endParaRPr lang="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125860" y="1914656"/>
            <a:ext cx="10729192" cy="4608512"/>
          </a:xfrm>
        </p:spPr>
        <p:txBody>
          <a:bodyPr rtlCol="0">
            <a:normAutofit fontScale="32500" lnSpcReduction="20000"/>
          </a:bodyPr>
          <a:lstStyle/>
          <a:p>
            <a:pPr rtl="0"/>
            <a:r>
              <a:rPr lang="hu" dirty="0">
                <a:solidFill>
                  <a:schemeClr val="tx2"/>
                </a:solidFill>
              </a:rPr>
              <a:t>                  </a:t>
            </a:r>
            <a:endParaRPr lang="hu-HU" sz="4500" dirty="0">
              <a:solidFill>
                <a:schemeClr val="tx2"/>
              </a:solidFill>
              <a:latin typeface="Arial Black" panose="020B0A04020102020204" pitchFamily="34" charset="0"/>
            </a:endParaRPr>
          </a:p>
          <a:p>
            <a:pPr algn="ctr" rtl="0">
              <a:lnSpc>
                <a:spcPct val="170000"/>
              </a:lnSpc>
            </a:pPr>
            <a:r>
              <a:rPr lang="hu-HU" sz="4500" dirty="0">
                <a:solidFill>
                  <a:schemeClr val="tx2"/>
                </a:solidFill>
                <a:latin typeface="Arial Black" panose="020B0A04020102020204" pitchFamily="34" charset="0"/>
              </a:rPr>
              <a:t>      </a:t>
            </a:r>
            <a:r>
              <a:rPr lang="hu-HU" sz="5900" dirty="0">
                <a:solidFill>
                  <a:schemeClr val="tx2"/>
                </a:solidFill>
                <a:latin typeface="Arial Black" panose="020B0A04020102020204" pitchFamily="34" charset="0"/>
              </a:rPr>
              <a:t>Atipikus foglalkoztatás bővítése </a:t>
            </a:r>
          </a:p>
          <a:p>
            <a:pPr marL="514350" indent="-514350" algn="ctr">
              <a:lnSpc>
                <a:spcPct val="170000"/>
              </a:lnSpc>
              <a:buAutoNum type="alphaLcPeriod"/>
            </a:pPr>
            <a:r>
              <a:rPr lang="hu-HU" sz="5900" dirty="0">
                <a:solidFill>
                  <a:schemeClr val="tx2"/>
                </a:solidFill>
                <a:latin typeface="Arial Black" panose="020B0A04020102020204" pitchFamily="34" charset="0"/>
              </a:rPr>
              <a:t>Munkaerő tartalékok</a:t>
            </a:r>
            <a:r>
              <a:rPr lang="hu" sz="5900" dirty="0">
                <a:solidFill>
                  <a:schemeClr val="tx2"/>
                </a:solidFill>
                <a:latin typeface="Arial Black" panose="020B0A04020102020204" pitchFamily="34" charset="0"/>
              </a:rPr>
              <a:t> </a:t>
            </a:r>
            <a:r>
              <a:rPr lang="hu-HU" sz="5900" dirty="0">
                <a:solidFill>
                  <a:schemeClr val="tx2"/>
                </a:solidFill>
                <a:latin typeface="Arial Black" panose="020B0A04020102020204" pitchFamily="34" charset="0"/>
              </a:rPr>
              <a:t>jövőbeni kiaknázási lehetőségei</a:t>
            </a:r>
          </a:p>
          <a:p>
            <a:pPr marL="514350" indent="-514350" algn="ctr">
              <a:lnSpc>
                <a:spcPct val="170000"/>
              </a:lnSpc>
              <a:buAutoNum type="alphaLcPeriod"/>
            </a:pPr>
            <a:r>
              <a:rPr lang="hu-HU" sz="5900" dirty="0">
                <a:solidFill>
                  <a:schemeClr val="tx2"/>
                </a:solidFill>
                <a:latin typeface="Arial Black" panose="020B0A04020102020204" pitchFamily="34" charset="0"/>
              </a:rPr>
              <a:t>Jó gyakorlatok részmunkaidős foglalkoztatásra</a:t>
            </a:r>
          </a:p>
          <a:p>
            <a:pPr algn="ctr" rtl="0"/>
            <a:r>
              <a:rPr lang="hu-HU" sz="3000" dirty="0">
                <a:solidFill>
                  <a:schemeClr val="tx2"/>
                </a:solidFill>
                <a:latin typeface="Arial Black" panose="020B0A04020102020204" pitchFamily="34" charset="0"/>
              </a:rPr>
              <a:t>                       </a:t>
            </a:r>
          </a:p>
          <a:p>
            <a:pPr algn="ctr" rtl="0"/>
            <a:r>
              <a:rPr lang="hu-HU" sz="3000" dirty="0">
                <a:solidFill>
                  <a:schemeClr val="tx2"/>
                </a:solidFill>
                <a:latin typeface="Arial Black" panose="020B0A04020102020204" pitchFamily="34" charset="0"/>
              </a:rPr>
              <a:t>                 </a:t>
            </a:r>
          </a:p>
          <a:p>
            <a:pPr algn="ctr" rtl="0"/>
            <a:r>
              <a:rPr lang="hu-HU" sz="4500" dirty="0">
                <a:solidFill>
                  <a:schemeClr val="tx2"/>
                </a:solidFill>
                <a:latin typeface="Arial Black" panose="020B0A04020102020204" pitchFamily="34" charset="0"/>
              </a:rPr>
              <a:t>Lehetőségek, kockázatok, buktatók, sikerek az életből merítve</a:t>
            </a:r>
          </a:p>
          <a:p>
            <a:pPr rtl="0"/>
            <a:endParaRPr lang="hu-HU" sz="3000" dirty="0">
              <a:solidFill>
                <a:schemeClr val="tx2"/>
              </a:solidFill>
              <a:latin typeface="Arial Black" panose="020B0A04020102020204" pitchFamily="34" charset="0"/>
            </a:endParaRPr>
          </a:p>
          <a:p>
            <a:pPr rtl="0">
              <a:lnSpc>
                <a:spcPct val="170000"/>
              </a:lnSpc>
            </a:pPr>
            <a:endParaRPr lang="hu-HU" sz="3000" dirty="0">
              <a:latin typeface="Arial Black" panose="020B0A04020102020204" pitchFamily="34" charset="0"/>
            </a:endParaRPr>
          </a:p>
          <a:p>
            <a:pPr algn="ctr" rtl="0">
              <a:lnSpc>
                <a:spcPct val="170000"/>
              </a:lnSpc>
            </a:pPr>
            <a:r>
              <a:rPr lang="hu-HU" sz="5500" dirty="0">
                <a:latin typeface="Arial Black" panose="020B0A04020102020204" pitchFamily="34" charset="0"/>
              </a:rPr>
              <a:t>„A munkaerő-piac keresleti és kínálati oldalának összehangolását segítő, támogató megoldások innovatív online platform segítségével”</a:t>
            </a:r>
          </a:p>
          <a:p>
            <a:pPr algn="ctr" rtl="0">
              <a:lnSpc>
                <a:spcPct val="170000"/>
              </a:lnSpc>
            </a:pPr>
            <a:r>
              <a:rPr lang="hu-HU" sz="5500" dirty="0">
                <a:latin typeface="Arial Black" panose="020B0A04020102020204" pitchFamily="34" charset="0"/>
              </a:rPr>
              <a:t>(</a:t>
            </a:r>
            <a:r>
              <a:rPr lang="hu-HU" sz="5500" dirty="0" err="1">
                <a:latin typeface="Arial Black" panose="020B0A04020102020204" pitchFamily="34" charset="0"/>
              </a:rPr>
              <a:t>GINOP</a:t>
            </a:r>
            <a:r>
              <a:rPr lang="hu-HU" sz="5500" dirty="0">
                <a:latin typeface="Arial Black" panose="020B0A04020102020204" pitchFamily="34" charset="0"/>
              </a:rPr>
              <a:t>-5.3.5-18-2019-00129)</a:t>
            </a:r>
          </a:p>
          <a:p>
            <a:pPr algn="ctr" rtl="0">
              <a:lnSpc>
                <a:spcPct val="170000"/>
              </a:lnSpc>
            </a:pPr>
            <a:endParaRPr lang="hu-HU" sz="5500" dirty="0">
              <a:latin typeface="Arial Black" panose="020B0A04020102020204" pitchFamily="34" charset="0"/>
            </a:endParaRPr>
          </a:p>
          <a:p>
            <a:pPr rtl="0"/>
            <a:endParaRPr lang="hu-HU" sz="5500" dirty="0">
              <a:latin typeface="Arial Black" panose="020B0A04020102020204" pitchFamily="34" charset="0"/>
            </a:endParaRPr>
          </a:p>
          <a:p>
            <a:pPr rtl="0"/>
            <a:r>
              <a:rPr lang="hu-HU" sz="5500" b="1" dirty="0">
                <a:latin typeface="Arial Black" panose="020B0A04020102020204" pitchFamily="34" charset="0"/>
              </a:rPr>
              <a:t>Békéscsaba,  2021.11.18.                                                               Hatos Istvánné</a:t>
            </a:r>
            <a:endParaRPr lang="hu" sz="5500" b="1" dirty="0">
              <a:latin typeface="Arial Black" panose="020B0A04020102020204" pitchFamily="34" charset="0"/>
            </a:endParaRPr>
          </a:p>
        </p:txBody>
      </p:sp>
      <p:pic>
        <p:nvPicPr>
          <p:cNvPr id="4" name="07 Szám 7">
            <a:hlinkClick r:id="" action="ppaction://media"/>
            <a:extLst>
              <a:ext uri="{FF2B5EF4-FFF2-40B4-BE49-F238E27FC236}">
                <a16:creationId xmlns:a16="http://schemas.microsoft.com/office/drawing/2014/main" id="{C2ABBC85-101A-4011-966A-50D6D8DC6E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81620" y="5789984"/>
            <a:ext cx="609600" cy="93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17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7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C867CF8-177C-40D7-852F-FD09D4B9A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Bedolgozói munkaviszony</a:t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F344BA9-5754-4582-9198-655F2D25EC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3812" y="1676400"/>
            <a:ext cx="10201200" cy="4495800"/>
          </a:xfrm>
        </p:spPr>
        <p:txBody>
          <a:bodyPr/>
          <a:lstStyle/>
          <a:p>
            <a:endParaRPr lang="hu-HU" dirty="0"/>
          </a:p>
          <a:p>
            <a:r>
              <a:rPr lang="hu-HU" dirty="0"/>
              <a:t>Hasonló a távmunkához. A munkavállaló a munka végzését a székhelytől vagy telephelytől elkülönült helyen, általában saját eszközeivel végzi. Amennyiben a felek másként nem rendelkeznek, a bedolgozói munkaviszony munkarendje kötetlen.</a:t>
            </a:r>
          </a:p>
          <a:p>
            <a:r>
              <a:rPr lang="hu-HU" dirty="0"/>
              <a:t>A munkavégzés feltételeit, a környezetet az </a:t>
            </a:r>
            <a:r>
              <a:rPr lang="hu-HU" dirty="0" err="1"/>
              <a:t>MvT</a:t>
            </a:r>
            <a:r>
              <a:rPr lang="hu-HU" dirty="0"/>
              <a:t> szabályai szerint kell kialakítani</a:t>
            </a:r>
          </a:p>
          <a:p>
            <a:r>
              <a:rPr lang="hu-HU" dirty="0"/>
              <a:t>Ruhaiparban, </a:t>
            </a:r>
            <a:r>
              <a:rPr lang="hu-HU" dirty="0" err="1"/>
              <a:t>textliparban</a:t>
            </a:r>
            <a:r>
              <a:rPr lang="hu-HU" dirty="0"/>
              <a:t> évtizedeken át működött, ma már nem jellemző.</a:t>
            </a:r>
          </a:p>
        </p:txBody>
      </p:sp>
    </p:spTree>
    <p:extLst>
      <p:ext uri="{BB962C8B-B14F-4D97-AF65-F5344CB8AC3E}">
        <p14:creationId xmlns:p14="http://schemas.microsoft.com/office/powerpoint/2010/main" val="358597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96BC5FC9-BC9A-44D3-B4E8-8353E1A6A06F}"/>
              </a:ext>
            </a:extLst>
          </p:cNvPr>
          <p:cNvSpPr txBox="1"/>
          <p:nvPr/>
        </p:nvSpPr>
        <p:spPr>
          <a:xfrm>
            <a:off x="1053852" y="582067"/>
            <a:ext cx="10297144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3200" dirty="0">
                <a:latin typeface="Arial Black" panose="020B0A04020102020204" pitchFamily="34" charset="0"/>
              </a:rPr>
              <a:t>Több munkáltató által létesített munkaviszony</a:t>
            </a:r>
          </a:p>
          <a:p>
            <a:endParaRPr lang="hu-HU" sz="2800" dirty="0">
              <a:latin typeface="Arial Black" panose="020B0A04020102020204" pitchFamily="34" charset="0"/>
            </a:endParaRPr>
          </a:p>
          <a:p>
            <a:r>
              <a:rPr lang="hu-HU" sz="2800" dirty="0">
                <a:latin typeface="Arial Black" panose="020B0A04020102020204" pitchFamily="34" charset="0"/>
              </a:rPr>
              <a:t>A munkavállaló több (általában 2) munkáltatóval létesít munkaviszonyt ugyanarra a munkakörre vagy a felek megállapodása szerint eltérő, de egy időben kivitelezhető munkakörökre. A dolgozó munkaidő beosztását a munkáltatóknak a közös igényeikre való tekintettel egységesen kell kezelniük, mivel a munkavállaló egy időben végez munkát a munkáltatók számára.</a:t>
            </a:r>
          </a:p>
        </p:txBody>
      </p:sp>
    </p:spTree>
    <p:extLst>
      <p:ext uri="{BB962C8B-B14F-4D97-AF65-F5344CB8AC3E}">
        <p14:creationId xmlns:p14="http://schemas.microsoft.com/office/powerpoint/2010/main" val="33033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36AF947E-96BE-4B8D-A37E-777DE21F9ACA}"/>
              </a:ext>
            </a:extLst>
          </p:cNvPr>
          <p:cNvSpPr txBox="1"/>
          <p:nvPr/>
        </p:nvSpPr>
        <p:spPr>
          <a:xfrm>
            <a:off x="1413892" y="548681"/>
            <a:ext cx="9937104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800" dirty="0">
                <a:latin typeface="Arial Black" panose="020B0A04020102020204" pitchFamily="34" charset="0"/>
              </a:rPr>
              <a:t>Köztulajdonban álló munkáltató munkaviszonya</a:t>
            </a:r>
          </a:p>
          <a:p>
            <a:endParaRPr lang="hu-HU" sz="2800" dirty="0">
              <a:latin typeface="Arial Black" panose="020B0A04020102020204" pitchFamily="34" charset="0"/>
            </a:endParaRPr>
          </a:p>
          <a:p>
            <a:endParaRPr lang="hu-HU" sz="2800" dirty="0">
              <a:latin typeface="Arial Black" panose="020B0A04020102020204" pitchFamily="34" charset="0"/>
            </a:endParaRPr>
          </a:p>
          <a:p>
            <a:r>
              <a:rPr lang="hu-HU" sz="2800" dirty="0">
                <a:latin typeface="Arial Black" panose="020B0A04020102020204" pitchFamily="34" charset="0"/>
              </a:rPr>
              <a:t>Az ilyen típusú munkáltató munkaviszonyában az általános teljes napi munkaidőnél (napi 8 óra) kevesebb munkaidő nem írható elő. Azonban esetükben nem tartozik a munkaidőhöz a munkaközi szünet (kivéve a készenléti jellegű munkakört), valamint a tartózkodási helyről a munkahelyre érkezés ideje és ugyanígy a visszautazás időtartama sem.</a:t>
            </a:r>
          </a:p>
        </p:txBody>
      </p:sp>
    </p:spTree>
    <p:extLst>
      <p:ext uri="{BB962C8B-B14F-4D97-AF65-F5344CB8AC3E}">
        <p14:creationId xmlns:p14="http://schemas.microsoft.com/office/powerpoint/2010/main" val="289828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00191E8-9DAC-4E61-8C94-8BAA001D6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3" y="354106"/>
            <a:ext cx="9601200" cy="1143000"/>
          </a:xfrm>
        </p:spPr>
        <p:txBody>
          <a:bodyPr/>
          <a:lstStyle/>
          <a:p>
            <a:r>
              <a:rPr lang="hu-HU" dirty="0"/>
              <a:t> Vezető állású munkavállalók</a:t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862DF4C-F492-433E-83C7-6CFAE7F32E1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hu-HU" dirty="0"/>
          </a:p>
          <a:p>
            <a:r>
              <a:rPr lang="hu-HU" dirty="0"/>
              <a:t>A vezető állású munkavállalók munkarendje kötetlen, nem kötelesek tételes munkaidő nyilvántartást vezetni.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Tartalom helye 6" descr="Flying pterodactyl">
                <a:extLst>
                  <a:ext uri="{FF2B5EF4-FFF2-40B4-BE49-F238E27FC236}">
                    <a16:creationId xmlns:a16="http://schemas.microsoft.com/office/drawing/2014/main" id="{D0E75309-9F67-4C8A-A35F-E4DFBE99A183}"/>
                  </a:ext>
                </a:extLst>
              </p:cNvPr>
              <p:cNvGraphicFramePr>
                <a:graphicFrameLocks noGrp="1"/>
              </p:cNvGraphicFramePr>
              <p:nvPr>
                <p:ph sz="half" idx="2"/>
                <p:extLst>
                  <p:ext uri="{D42A27DB-BD31-4B8C-83A1-F6EECF244321}">
                    <p14:modId xmlns:p14="http://schemas.microsoft.com/office/powerpoint/2010/main" val="603513522"/>
                  </p:ext>
                </p:extLst>
              </p:nvPr>
            </p:nvGraphicFramePr>
            <p:xfrm>
              <a:off x="6626761" y="2767712"/>
              <a:ext cx="3850203" cy="2313175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850203" cy="2313175"/>
                    </a:xfrm>
                    <a:prstGeom prst="rect">
                      <a:avLst/>
                    </a:prstGeom>
                  </am3d:spPr>
                  <am3d:camera>
                    <am3d:pos x="0" y="0" z="5847028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08418" d="1000000"/>
                    <am3d:preTrans dx="-1319822" dy="-14180108" dz="909639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10699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449579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Tartalom helye 6" descr="Flying pterodactyl">
                <a:extLst>
                  <a:ext uri="{FF2B5EF4-FFF2-40B4-BE49-F238E27FC236}">
                    <a16:creationId xmlns:a16="http://schemas.microsoft.com/office/drawing/2014/main" id="{D0E75309-9F67-4C8A-A35F-E4DFBE99A18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626761" y="2767712"/>
                <a:ext cx="3850203" cy="231317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5921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82E35FDC-BB7C-4DBD-8A67-60E1B3033D44}"/>
              </a:ext>
            </a:extLst>
          </p:cNvPr>
          <p:cNvSpPr txBox="1"/>
          <p:nvPr/>
        </p:nvSpPr>
        <p:spPr>
          <a:xfrm>
            <a:off x="765820" y="692696"/>
            <a:ext cx="1116124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800" dirty="0">
                <a:latin typeface="Arial Black" panose="020B0A04020102020204" pitchFamily="34" charset="0"/>
              </a:rPr>
              <a:t>Cselekvőképtelen munkavállalók munkaviszonya</a:t>
            </a:r>
          </a:p>
          <a:p>
            <a:endParaRPr lang="hu-HU" sz="2800" dirty="0">
              <a:latin typeface="Arial Black" panose="020B0A04020102020204" pitchFamily="34" charset="0"/>
            </a:endParaRPr>
          </a:p>
          <a:p>
            <a:endParaRPr lang="hu-HU" sz="2800" dirty="0">
              <a:latin typeface="Arial Black" panose="020B0A04020102020204" pitchFamily="34" charset="0"/>
            </a:endParaRPr>
          </a:p>
          <a:p>
            <a:r>
              <a:rPr lang="hu-HU" sz="2800" dirty="0">
                <a:latin typeface="Arial Black" panose="020B0A04020102020204" pitchFamily="34" charset="0"/>
              </a:rPr>
              <a:t>A munka törvénykönyve 212. § (1) alapján megfogalmazott cselekvőképtelen vagy a cselekvőképességében a munkaviszonnyal összefüggő ügycsoportban részlegesen korlátozott munkavállaló munkaidő beosztására a fiatal munkavállalókra vonatkozó szabályok érvényesek.</a:t>
            </a:r>
          </a:p>
        </p:txBody>
      </p:sp>
    </p:spTree>
    <p:extLst>
      <p:ext uri="{BB962C8B-B14F-4D97-AF65-F5344CB8AC3E}">
        <p14:creationId xmlns:p14="http://schemas.microsoft.com/office/powerpoint/2010/main" val="2296248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85C0BCE-7ECA-419C-B9EA-1FE3CE575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9528" y="1268760"/>
            <a:ext cx="9601200" cy="144016"/>
          </a:xfrm>
        </p:spPr>
        <p:txBody>
          <a:bodyPr>
            <a:normAutofit fontScale="90000"/>
          </a:bodyPr>
          <a:lstStyle/>
          <a:p>
            <a:pPr algn="ctr"/>
            <a:br>
              <a:rPr lang="hu-HU" dirty="0">
                <a:solidFill>
                  <a:srgbClr val="164B4F"/>
                </a:solidFill>
              </a:rPr>
            </a:br>
            <a:br>
              <a:rPr lang="hu-HU" dirty="0">
                <a:solidFill>
                  <a:srgbClr val="164B4F"/>
                </a:solidFill>
              </a:rPr>
            </a:br>
            <a:br>
              <a:rPr lang="hu-HU" dirty="0">
                <a:solidFill>
                  <a:srgbClr val="164B4F"/>
                </a:solidFill>
              </a:rPr>
            </a:br>
            <a:br>
              <a:rPr lang="hu-HU" dirty="0">
                <a:solidFill>
                  <a:srgbClr val="164B4F"/>
                </a:solidFill>
              </a:rPr>
            </a:br>
            <a:br>
              <a:rPr lang="hu-HU" dirty="0">
                <a:solidFill>
                  <a:srgbClr val="164B4F"/>
                </a:solidFill>
              </a:rPr>
            </a:br>
            <a:br>
              <a:rPr lang="hu-HU" dirty="0">
                <a:solidFill>
                  <a:srgbClr val="164B4F"/>
                </a:solidFill>
              </a:rPr>
            </a:br>
            <a:r>
              <a:rPr lang="hu-HU" dirty="0">
                <a:solidFill>
                  <a:srgbClr val="164B4F"/>
                </a:solidFill>
              </a:rPr>
              <a:t>Lehetőségek:</a:t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79F5867-150F-4337-B289-F5A905B13F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3813" y="1052736"/>
            <a:ext cx="9601200" cy="511946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hu-HU" dirty="0"/>
          </a:p>
          <a:p>
            <a:r>
              <a:rPr lang="hu-HU" dirty="0"/>
              <a:t>Teljes munkaidős </a:t>
            </a:r>
          </a:p>
          <a:p>
            <a:r>
              <a:rPr lang="hu-HU" dirty="0"/>
              <a:t>Részmunkaidős foglalkoztatás</a:t>
            </a:r>
          </a:p>
          <a:p>
            <a:r>
              <a:rPr lang="hu-HU" dirty="0"/>
              <a:t>Egy- vagy többműszakos munkarend</a:t>
            </a:r>
          </a:p>
          <a:p>
            <a:r>
              <a:rPr lang="hu-HU" dirty="0"/>
              <a:t>Rugalmas munkakezdés</a:t>
            </a:r>
          </a:p>
          <a:p>
            <a:r>
              <a:rPr lang="hu-HU" dirty="0"/>
              <a:t>Távmunka</a:t>
            </a:r>
          </a:p>
          <a:p>
            <a:r>
              <a:rPr lang="hu-HU" dirty="0"/>
              <a:t>Online munkavégzés / Home </a:t>
            </a:r>
            <a:r>
              <a:rPr lang="hu-HU" dirty="0" err="1"/>
              <a:t>office</a:t>
            </a:r>
            <a:endParaRPr lang="hu-HU" dirty="0"/>
          </a:p>
          <a:p>
            <a:r>
              <a:rPr lang="hu-HU" dirty="0"/>
              <a:t>Hibrid munkavégzés </a:t>
            </a:r>
          </a:p>
          <a:p>
            <a:r>
              <a:rPr lang="hu-HU" dirty="0"/>
              <a:t>Bedolgozói munka</a:t>
            </a:r>
          </a:p>
          <a:p>
            <a:r>
              <a:rPr lang="hu-HU" dirty="0"/>
              <a:t>Kötetlen munkaidő, projektorientált munka</a:t>
            </a:r>
          </a:p>
          <a:p>
            <a:r>
              <a:rPr lang="hu-HU" dirty="0"/>
              <a:t>Gyes melletti munkavégzés  / Apa, nagyszülő is igénybe veheti a Gyest</a:t>
            </a:r>
          </a:p>
          <a:p>
            <a:r>
              <a:rPr lang="hu-HU" dirty="0"/>
              <a:t>Munkaidő keretek alkalmazása</a:t>
            </a:r>
          </a:p>
          <a:p>
            <a:r>
              <a:rPr lang="hu-HU" dirty="0"/>
              <a:t>Önfoglalkoztatás</a:t>
            </a:r>
          </a:p>
        </p:txBody>
      </p:sp>
    </p:spTree>
    <p:extLst>
      <p:ext uri="{BB962C8B-B14F-4D97-AF65-F5344CB8AC3E}">
        <p14:creationId xmlns:p14="http://schemas.microsoft.com/office/powerpoint/2010/main" val="79769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C915266-E7B7-42DE-A3D1-194C66F15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9089" y="232734"/>
            <a:ext cx="9601200" cy="780274"/>
          </a:xfrm>
        </p:spPr>
        <p:txBody>
          <a:bodyPr/>
          <a:lstStyle/>
          <a:p>
            <a:pPr algn="ctr"/>
            <a:r>
              <a:rPr lang="hu-HU" dirty="0">
                <a:solidFill>
                  <a:srgbClr val="0070C0"/>
                </a:solidFill>
              </a:rPr>
              <a:t>Munka </a:t>
            </a:r>
            <a:r>
              <a:rPr lang="hu-HU" dirty="0">
                <a:solidFill>
                  <a:srgbClr val="164B4F"/>
                </a:solidFill>
              </a:rPr>
              <a:t>és </a:t>
            </a:r>
            <a:r>
              <a:rPr lang="hu-HU" dirty="0">
                <a:solidFill>
                  <a:srgbClr val="00B050"/>
                </a:solidFill>
              </a:rPr>
              <a:t>család</a:t>
            </a:r>
          </a:p>
        </p:txBody>
      </p:sp>
      <p:pic>
        <p:nvPicPr>
          <p:cNvPr id="24" name="Tartalom helye 23" descr="Nő">
            <a:extLst>
              <a:ext uri="{FF2B5EF4-FFF2-40B4-BE49-F238E27FC236}">
                <a16:creationId xmlns:a16="http://schemas.microsoft.com/office/drawing/2014/main" id="{8522E932-1329-4FB0-8777-5166EFE4290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5707" r="22230"/>
          <a:stretch/>
        </p:blipFill>
        <p:spPr>
          <a:xfrm>
            <a:off x="5901872" y="2377176"/>
            <a:ext cx="1242099" cy="2806321"/>
          </a:xfrm>
        </p:spPr>
      </p:pic>
      <p:pic>
        <p:nvPicPr>
          <p:cNvPr id="38" name="Tartalom helye 37" descr="Férfi">
            <a:extLst>
              <a:ext uri="{FF2B5EF4-FFF2-40B4-BE49-F238E27FC236}">
                <a16:creationId xmlns:a16="http://schemas.microsoft.com/office/drawing/2014/main" id="{6B3B62E5-3F6E-46E9-9EA6-6C96427D9A8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17324" y="1735721"/>
            <a:ext cx="1240432" cy="1240432"/>
          </a:xfrm>
        </p:spPr>
      </p:pic>
      <p:pic>
        <p:nvPicPr>
          <p:cNvPr id="40" name="Ábra 39" descr="Baba">
            <a:extLst>
              <a:ext uri="{FF2B5EF4-FFF2-40B4-BE49-F238E27FC236}">
                <a16:creationId xmlns:a16="http://schemas.microsoft.com/office/drawing/2014/main" id="{EAC22685-49CA-4FA9-BE9F-2C9C7D80AA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86012" y="3403276"/>
            <a:ext cx="756293" cy="756293"/>
          </a:xfrm>
          <a:prstGeom prst="rect">
            <a:avLst/>
          </a:prstGeom>
        </p:spPr>
      </p:pic>
      <p:pic>
        <p:nvPicPr>
          <p:cNvPr id="42" name="Ábra 41" descr="Férfi és nő">
            <a:extLst>
              <a:ext uri="{FF2B5EF4-FFF2-40B4-BE49-F238E27FC236}">
                <a16:creationId xmlns:a16="http://schemas.microsoft.com/office/drawing/2014/main" id="{294790E9-C63D-4019-B8B9-5F8848EE64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557746" y="2179102"/>
            <a:ext cx="914400" cy="914400"/>
          </a:xfrm>
          <a:prstGeom prst="rect">
            <a:avLst/>
          </a:prstGeom>
        </p:spPr>
      </p:pic>
      <p:pic>
        <p:nvPicPr>
          <p:cNvPr id="44" name="Ábra 43" descr="Család fiúval">
            <a:extLst>
              <a:ext uri="{FF2B5EF4-FFF2-40B4-BE49-F238E27FC236}">
                <a16:creationId xmlns:a16="http://schemas.microsoft.com/office/drawing/2014/main" id="{AFA2EA23-175A-4845-8862-48CC7631C5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471894" y="2777786"/>
            <a:ext cx="914400" cy="914400"/>
          </a:xfrm>
          <a:prstGeom prst="rect">
            <a:avLst/>
          </a:prstGeom>
        </p:spPr>
      </p:pic>
      <p:pic>
        <p:nvPicPr>
          <p:cNvPr id="46" name="Ábra 45" descr="Család két gyermekkel">
            <a:extLst>
              <a:ext uri="{FF2B5EF4-FFF2-40B4-BE49-F238E27FC236}">
                <a16:creationId xmlns:a16="http://schemas.microsoft.com/office/drawing/2014/main" id="{B6D8E352-89EE-4530-936A-1E8E51EBDF5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772252" y="3507285"/>
            <a:ext cx="1134387" cy="1134387"/>
          </a:xfrm>
          <a:prstGeom prst="rect">
            <a:avLst/>
          </a:prstGeom>
        </p:spPr>
      </p:pic>
      <p:pic>
        <p:nvPicPr>
          <p:cNvPr id="52" name="Ábra 51" descr="Nő">
            <a:extLst>
              <a:ext uri="{FF2B5EF4-FFF2-40B4-BE49-F238E27FC236}">
                <a16:creationId xmlns:a16="http://schemas.microsoft.com/office/drawing/2014/main" id="{FA2E4F35-375A-4170-921E-46B7B058850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760668" y="3902610"/>
            <a:ext cx="914400" cy="914400"/>
          </a:xfrm>
          <a:prstGeom prst="rect">
            <a:avLst/>
          </a:prstGeom>
        </p:spPr>
      </p:pic>
      <p:pic>
        <p:nvPicPr>
          <p:cNvPr id="54" name="Ábra 53" descr="Bottal járó ember">
            <a:extLst>
              <a:ext uri="{FF2B5EF4-FFF2-40B4-BE49-F238E27FC236}">
                <a16:creationId xmlns:a16="http://schemas.microsoft.com/office/drawing/2014/main" id="{04610A69-A92F-4D74-AEDE-9F1B2BB1CA3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162873" y="3944144"/>
            <a:ext cx="914400" cy="914400"/>
          </a:xfrm>
          <a:prstGeom prst="rect">
            <a:avLst/>
          </a:prstGeom>
        </p:spPr>
      </p:pic>
      <p:pic>
        <p:nvPicPr>
          <p:cNvPr id="56" name="Ábra 55" descr="Gyermekek">
            <a:extLst>
              <a:ext uri="{FF2B5EF4-FFF2-40B4-BE49-F238E27FC236}">
                <a16:creationId xmlns:a16="http://schemas.microsoft.com/office/drawing/2014/main" id="{40535E05-07E0-4C9C-B811-2C23F7AF782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556172" y="4182382"/>
            <a:ext cx="914400" cy="914400"/>
          </a:xfrm>
          <a:prstGeom prst="rect">
            <a:avLst/>
          </a:prstGeom>
        </p:spPr>
      </p:pic>
      <p:pic>
        <p:nvPicPr>
          <p:cNvPr id="58" name="Ábra 57" descr="Csapat">
            <a:extLst>
              <a:ext uri="{FF2B5EF4-FFF2-40B4-BE49-F238E27FC236}">
                <a16:creationId xmlns:a16="http://schemas.microsoft.com/office/drawing/2014/main" id="{B08F4BA0-18B0-429B-9161-ED4FAF8EA47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957103" y="2382381"/>
            <a:ext cx="914400" cy="914400"/>
          </a:xfrm>
          <a:prstGeom prst="rect">
            <a:avLst/>
          </a:prstGeom>
        </p:spPr>
      </p:pic>
      <p:pic>
        <p:nvPicPr>
          <p:cNvPr id="60" name="Ábra 59" descr="Két nő">
            <a:extLst>
              <a:ext uri="{FF2B5EF4-FFF2-40B4-BE49-F238E27FC236}">
                <a16:creationId xmlns:a16="http://schemas.microsoft.com/office/drawing/2014/main" id="{4D13E4F8-2DA3-4D78-A823-5A27AB13EC6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699012" y="2391196"/>
            <a:ext cx="847697" cy="847697"/>
          </a:xfrm>
          <a:prstGeom prst="rect">
            <a:avLst/>
          </a:prstGeom>
        </p:spPr>
      </p:pic>
      <p:pic>
        <p:nvPicPr>
          <p:cNvPr id="66" name="Ábra 65" descr="Babakocsi">
            <a:extLst>
              <a:ext uri="{FF2B5EF4-FFF2-40B4-BE49-F238E27FC236}">
                <a16:creationId xmlns:a16="http://schemas.microsoft.com/office/drawing/2014/main" id="{6D948A64-C361-4460-B8CC-4FDC308D17B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8005902" y="3151491"/>
            <a:ext cx="914400" cy="914400"/>
          </a:xfrm>
          <a:prstGeom prst="rect">
            <a:avLst/>
          </a:prstGeom>
        </p:spPr>
      </p:pic>
      <p:pic>
        <p:nvPicPr>
          <p:cNvPr id="68" name="Ábra 67" descr="Okostelefon">
            <a:extLst>
              <a:ext uri="{FF2B5EF4-FFF2-40B4-BE49-F238E27FC236}">
                <a16:creationId xmlns:a16="http://schemas.microsoft.com/office/drawing/2014/main" id="{AE6E257C-FA18-40B4-AF9A-3BCB856F870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6112386" y="5657056"/>
            <a:ext cx="914400" cy="914400"/>
          </a:xfrm>
          <a:prstGeom prst="rect">
            <a:avLst/>
          </a:prstGeom>
        </p:spPr>
      </p:pic>
      <p:pic>
        <p:nvPicPr>
          <p:cNvPr id="70" name="Ábra 69" descr="Fax">
            <a:extLst>
              <a:ext uri="{FF2B5EF4-FFF2-40B4-BE49-F238E27FC236}">
                <a16:creationId xmlns:a16="http://schemas.microsoft.com/office/drawing/2014/main" id="{11B06281-C198-4DD5-874C-92E058A24DF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2534431" y="1639231"/>
            <a:ext cx="532108" cy="532108"/>
          </a:xfrm>
          <a:prstGeom prst="rect">
            <a:avLst/>
          </a:prstGeom>
        </p:spPr>
      </p:pic>
      <p:pic>
        <p:nvPicPr>
          <p:cNvPr id="72" name="Ábra 71" descr="Számítógép">
            <a:extLst>
              <a:ext uri="{FF2B5EF4-FFF2-40B4-BE49-F238E27FC236}">
                <a16:creationId xmlns:a16="http://schemas.microsoft.com/office/drawing/2014/main" id="{50E707C5-167D-44AB-8FAA-27FF30AC01CF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3000827" y="1166622"/>
            <a:ext cx="914400" cy="914400"/>
          </a:xfrm>
          <a:prstGeom prst="rect">
            <a:avLst/>
          </a:prstGeom>
        </p:spPr>
      </p:pic>
      <p:pic>
        <p:nvPicPr>
          <p:cNvPr id="74" name="Ábra 73" descr="Telefon">
            <a:extLst>
              <a:ext uri="{FF2B5EF4-FFF2-40B4-BE49-F238E27FC236}">
                <a16:creationId xmlns:a16="http://schemas.microsoft.com/office/drawing/2014/main" id="{96382B65-47D9-4741-9400-A82DF21C5D4F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3342030" y="2842157"/>
            <a:ext cx="914400" cy="914400"/>
          </a:xfrm>
          <a:prstGeom prst="rect">
            <a:avLst/>
          </a:prstGeom>
        </p:spPr>
      </p:pic>
      <p:pic>
        <p:nvPicPr>
          <p:cNvPr id="78" name="Ábra 77" descr="Stopper">
            <a:extLst>
              <a:ext uri="{FF2B5EF4-FFF2-40B4-BE49-F238E27FC236}">
                <a16:creationId xmlns:a16="http://schemas.microsoft.com/office/drawing/2014/main" id="{85B0F60C-9991-497B-937D-4C1D1C129E9A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4585268" y="2951018"/>
            <a:ext cx="914400" cy="914400"/>
          </a:xfrm>
          <a:prstGeom prst="rect">
            <a:avLst/>
          </a:prstGeom>
        </p:spPr>
      </p:pic>
      <p:pic>
        <p:nvPicPr>
          <p:cNvPr id="84" name="Ábra 83" descr="Fej fogaskerekekkel">
            <a:extLst>
              <a:ext uri="{FF2B5EF4-FFF2-40B4-BE49-F238E27FC236}">
                <a16:creationId xmlns:a16="http://schemas.microsoft.com/office/drawing/2014/main" id="{596B0B5E-1160-4DB8-B91D-2BCDB639EC4E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2867130" y="4817856"/>
            <a:ext cx="692454" cy="692454"/>
          </a:xfrm>
          <a:prstGeom prst="rect">
            <a:avLst/>
          </a:prstGeom>
        </p:spPr>
      </p:pic>
      <p:pic>
        <p:nvPicPr>
          <p:cNvPr id="88" name="Ábra 87" descr="Olló">
            <a:extLst>
              <a:ext uri="{FF2B5EF4-FFF2-40B4-BE49-F238E27FC236}">
                <a16:creationId xmlns:a16="http://schemas.microsoft.com/office/drawing/2014/main" id="{B5547ECD-FBB8-426A-B93B-26E0DB976EF8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2864004" y="2364175"/>
            <a:ext cx="914400" cy="914400"/>
          </a:xfrm>
          <a:prstGeom prst="rect">
            <a:avLst/>
          </a:prstGeom>
        </p:spPr>
      </p:pic>
      <p:pic>
        <p:nvPicPr>
          <p:cNvPr id="90" name="Ábra 89" descr="Vonalzó">
            <a:extLst>
              <a:ext uri="{FF2B5EF4-FFF2-40B4-BE49-F238E27FC236}">
                <a16:creationId xmlns:a16="http://schemas.microsoft.com/office/drawing/2014/main" id="{007FA6DD-63EE-41A3-A964-45A1DA658D2C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2422036" y="2498471"/>
            <a:ext cx="847698" cy="847698"/>
          </a:xfrm>
          <a:prstGeom prst="rect">
            <a:avLst/>
          </a:prstGeom>
        </p:spPr>
      </p:pic>
      <p:pic>
        <p:nvPicPr>
          <p:cNvPr id="92" name="Ábra 91" descr="Malacpersely">
            <a:extLst>
              <a:ext uri="{FF2B5EF4-FFF2-40B4-BE49-F238E27FC236}">
                <a16:creationId xmlns:a16="http://schemas.microsoft.com/office/drawing/2014/main" id="{A1360590-00D8-4798-A080-B5646260B221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10229294" y="2094947"/>
            <a:ext cx="742058" cy="742058"/>
          </a:xfrm>
          <a:prstGeom prst="rect">
            <a:avLst/>
          </a:prstGeom>
        </p:spPr>
      </p:pic>
      <p:pic>
        <p:nvPicPr>
          <p:cNvPr id="94" name="Ábra 93" descr="Könyvek">
            <a:extLst>
              <a:ext uri="{FF2B5EF4-FFF2-40B4-BE49-F238E27FC236}">
                <a16:creationId xmlns:a16="http://schemas.microsoft.com/office/drawing/2014/main" id="{6F92BB0A-EC33-4BAF-9958-9F136560FF13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2833636" y="5332279"/>
            <a:ext cx="979279" cy="979279"/>
          </a:xfrm>
          <a:prstGeom prst="rect">
            <a:avLst/>
          </a:prstGeom>
        </p:spPr>
      </p:pic>
      <p:pic>
        <p:nvPicPr>
          <p:cNvPr id="96" name="Ábra 95" descr="Csukott könyv">
            <a:extLst>
              <a:ext uri="{FF2B5EF4-FFF2-40B4-BE49-F238E27FC236}">
                <a16:creationId xmlns:a16="http://schemas.microsoft.com/office/drawing/2014/main" id="{858AAA48-44C2-4540-9501-97D025C7D617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3520308" y="4932819"/>
            <a:ext cx="914400" cy="914400"/>
          </a:xfrm>
          <a:prstGeom prst="rect">
            <a:avLst/>
          </a:prstGeom>
        </p:spPr>
      </p:pic>
      <p:pic>
        <p:nvPicPr>
          <p:cNvPr id="98" name="Ábra 97" descr="Torta">
            <a:extLst>
              <a:ext uri="{FF2B5EF4-FFF2-40B4-BE49-F238E27FC236}">
                <a16:creationId xmlns:a16="http://schemas.microsoft.com/office/drawing/2014/main" id="{A11A45D7-FB88-41A7-89E2-7B2E391DBF10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10458231" y="3001842"/>
            <a:ext cx="742058" cy="742058"/>
          </a:xfrm>
          <a:prstGeom prst="rect">
            <a:avLst/>
          </a:prstGeom>
        </p:spPr>
      </p:pic>
      <p:pic>
        <p:nvPicPr>
          <p:cNvPr id="108" name="Ábra 107" descr="Asztal és székek">
            <a:extLst>
              <a:ext uri="{FF2B5EF4-FFF2-40B4-BE49-F238E27FC236}">
                <a16:creationId xmlns:a16="http://schemas.microsoft.com/office/drawing/2014/main" id="{9AD78F07-279F-4AC1-B478-841F8E5E890A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7938635" y="5107335"/>
            <a:ext cx="714583" cy="714583"/>
          </a:xfrm>
          <a:prstGeom prst="rect">
            <a:avLst/>
          </a:prstGeom>
        </p:spPr>
      </p:pic>
      <p:pic>
        <p:nvPicPr>
          <p:cNvPr id="110" name="Ábra 109" descr="Ház">
            <a:extLst>
              <a:ext uri="{FF2B5EF4-FFF2-40B4-BE49-F238E27FC236}">
                <a16:creationId xmlns:a16="http://schemas.microsoft.com/office/drawing/2014/main" id="{5CE054B1-2990-40D0-98DE-979BCF15E647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8603210" y="4767397"/>
            <a:ext cx="1124824" cy="1124824"/>
          </a:xfrm>
          <a:prstGeom prst="rect">
            <a:avLst/>
          </a:prstGeom>
        </p:spPr>
      </p:pic>
      <p:pic>
        <p:nvPicPr>
          <p:cNvPr id="112" name="Ábra 111" descr="Busz">
            <a:extLst>
              <a:ext uri="{FF2B5EF4-FFF2-40B4-BE49-F238E27FC236}">
                <a16:creationId xmlns:a16="http://schemas.microsoft.com/office/drawing/2014/main" id="{FE31BFAD-4B7E-437A-A105-16B300E28AFB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3908807" y="3737298"/>
            <a:ext cx="914400" cy="914400"/>
          </a:xfrm>
          <a:prstGeom prst="rect">
            <a:avLst/>
          </a:prstGeom>
        </p:spPr>
      </p:pic>
      <p:pic>
        <p:nvPicPr>
          <p:cNvPr id="116" name="Ábra 115" descr="Bevásárlókosár">
            <a:extLst>
              <a:ext uri="{FF2B5EF4-FFF2-40B4-BE49-F238E27FC236}">
                <a16:creationId xmlns:a16="http://schemas.microsoft.com/office/drawing/2014/main" id="{CDA12F8F-3982-42D5-8FEB-B19F4BD5383D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9967530" y="4869536"/>
            <a:ext cx="699360" cy="699360"/>
          </a:xfrm>
          <a:prstGeom prst="rect">
            <a:avLst/>
          </a:prstGeom>
        </p:spPr>
      </p:pic>
      <p:pic>
        <p:nvPicPr>
          <p:cNvPr id="118" name="Ábra 117" descr="Autó">
            <a:extLst>
              <a:ext uri="{FF2B5EF4-FFF2-40B4-BE49-F238E27FC236}">
                <a16:creationId xmlns:a16="http://schemas.microsoft.com/office/drawing/2014/main" id="{81707701-C7FF-4505-AD30-6791AB96EAD7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4638760" y="5022252"/>
            <a:ext cx="914400" cy="914400"/>
          </a:xfrm>
          <a:prstGeom prst="rect">
            <a:avLst/>
          </a:prstGeom>
        </p:spPr>
      </p:pic>
      <p:pic>
        <p:nvPicPr>
          <p:cNvPr id="124" name="Ábra 123" descr="Tészta">
            <a:extLst>
              <a:ext uri="{FF2B5EF4-FFF2-40B4-BE49-F238E27FC236}">
                <a16:creationId xmlns:a16="http://schemas.microsoft.com/office/drawing/2014/main" id="{11F17EF1-B46C-429B-83DE-0D2113FBFD99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9423572" y="5427392"/>
            <a:ext cx="746502" cy="746502"/>
          </a:xfrm>
          <a:prstGeom prst="rect">
            <a:avLst/>
          </a:prstGeom>
        </p:spPr>
      </p:pic>
      <p:pic>
        <p:nvPicPr>
          <p:cNvPr id="126" name="Ábra 125" descr="Jogot jelképező mérleg">
            <a:extLst>
              <a:ext uri="{FF2B5EF4-FFF2-40B4-BE49-F238E27FC236}">
                <a16:creationId xmlns:a16="http://schemas.microsoft.com/office/drawing/2014/main" id="{A67D683D-E65B-449A-A76F-9B502B8B2C8B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5941673" y="1211002"/>
            <a:ext cx="914400" cy="914400"/>
          </a:xfrm>
          <a:prstGeom prst="rect">
            <a:avLst/>
          </a:prstGeom>
        </p:spPr>
      </p:pic>
      <p:pic>
        <p:nvPicPr>
          <p:cNvPr id="128" name="Ábra 127" descr="Felmosó és vödör">
            <a:extLst>
              <a:ext uri="{FF2B5EF4-FFF2-40B4-BE49-F238E27FC236}">
                <a16:creationId xmlns:a16="http://schemas.microsoft.com/office/drawing/2014/main" id="{1BC9916B-BC75-46FB-B951-A7C410B77367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8143397" y="5807683"/>
            <a:ext cx="699360" cy="699360"/>
          </a:xfrm>
          <a:prstGeom prst="rect">
            <a:avLst/>
          </a:prstGeom>
        </p:spPr>
      </p:pic>
      <p:pic>
        <p:nvPicPr>
          <p:cNvPr id="130" name="Ábra 129" descr="Ellenőrzőlista">
            <a:extLst>
              <a:ext uri="{FF2B5EF4-FFF2-40B4-BE49-F238E27FC236}">
                <a16:creationId xmlns:a16="http://schemas.microsoft.com/office/drawing/2014/main" id="{63D30374-33CD-4E95-A9C3-FE306E786EBA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4255063" y="2029479"/>
            <a:ext cx="914400" cy="914400"/>
          </a:xfrm>
          <a:prstGeom prst="rect">
            <a:avLst/>
          </a:prstGeom>
        </p:spPr>
      </p:pic>
      <p:pic>
        <p:nvPicPr>
          <p:cNvPr id="132" name="Ábra 131" descr="Nap">
            <a:extLst>
              <a:ext uri="{FF2B5EF4-FFF2-40B4-BE49-F238E27FC236}">
                <a16:creationId xmlns:a16="http://schemas.microsoft.com/office/drawing/2014/main" id="{4502F681-24EC-480A-AA35-F02BAEE1DD48}"/>
              </a:ext>
            </a:extLst>
          </p:cNvPr>
          <p:cNvPicPr>
            <a:picLocks noChangeAspect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9419007" y="1548103"/>
            <a:ext cx="743865" cy="772483"/>
          </a:xfrm>
          <a:prstGeom prst="rect">
            <a:avLst/>
          </a:prstGeom>
        </p:spPr>
      </p:pic>
      <p:pic>
        <p:nvPicPr>
          <p:cNvPr id="134" name="Ábra 133" descr="Részben látható nap">
            <a:extLst>
              <a:ext uri="{FF2B5EF4-FFF2-40B4-BE49-F238E27FC236}">
                <a16:creationId xmlns:a16="http://schemas.microsoft.com/office/drawing/2014/main" id="{4B2E1008-C6C5-411E-B2E1-85969C344DDF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3902391" y="1527788"/>
            <a:ext cx="650654" cy="914400"/>
          </a:xfrm>
          <a:prstGeom prst="rect">
            <a:avLst/>
          </a:prstGeom>
        </p:spPr>
      </p:pic>
      <p:pic>
        <p:nvPicPr>
          <p:cNvPr id="138" name="Ábra 137" descr="Villa és kés">
            <a:extLst>
              <a:ext uri="{FF2B5EF4-FFF2-40B4-BE49-F238E27FC236}">
                <a16:creationId xmlns:a16="http://schemas.microsoft.com/office/drawing/2014/main" id="{387D456B-80DD-4D7C-9560-A6B7F5569B0D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10071894" y="5710399"/>
            <a:ext cx="446964" cy="446964"/>
          </a:xfrm>
          <a:prstGeom prst="rect">
            <a:avLst/>
          </a:prstGeom>
        </p:spPr>
      </p:pic>
      <p:pic>
        <p:nvPicPr>
          <p:cNvPr id="140" name="Ábra 139" descr="Vonat">
            <a:extLst>
              <a:ext uri="{FF2B5EF4-FFF2-40B4-BE49-F238E27FC236}">
                <a16:creationId xmlns:a16="http://schemas.microsoft.com/office/drawing/2014/main" id="{882B83B6-2E34-4767-98D0-7DD6A33ECB9C}"/>
              </a:ext>
            </a:extLst>
          </p:cNvPr>
          <p:cNvPicPr>
            <a:picLocks noChangeAspect="1"/>
          </p:cNvPicPr>
          <p:nvPr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5"/>
              </a:ext>
            </a:extLst>
          </a:blip>
          <a:stretch>
            <a:fillRect/>
          </a:stretch>
        </p:blipFill>
        <p:spPr>
          <a:xfrm>
            <a:off x="4736801" y="4107852"/>
            <a:ext cx="914400" cy="914400"/>
          </a:xfrm>
          <a:prstGeom prst="rect">
            <a:avLst/>
          </a:prstGeom>
        </p:spPr>
      </p:pic>
      <p:pic>
        <p:nvPicPr>
          <p:cNvPr id="142" name="Ábra 141" descr="Alvás">
            <a:extLst>
              <a:ext uri="{FF2B5EF4-FFF2-40B4-BE49-F238E27FC236}">
                <a16:creationId xmlns:a16="http://schemas.microsoft.com/office/drawing/2014/main" id="{46CEDAD2-2A62-4683-B7B9-E6C683AD3B2F}"/>
              </a:ext>
            </a:extLst>
          </p:cNvPr>
          <p:cNvPicPr>
            <a:picLocks noChangeAspect="1"/>
          </p:cNvPicPr>
          <p:nvPr/>
        </p:nvPicPr>
        <p:blipFill>
          <a:blip r:embed="rId7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7"/>
              </a:ext>
            </a:extLst>
          </a:blip>
          <a:stretch>
            <a:fillRect/>
          </a:stretch>
        </p:blipFill>
        <p:spPr>
          <a:xfrm>
            <a:off x="10709980" y="5329809"/>
            <a:ext cx="914400" cy="914400"/>
          </a:xfrm>
          <a:prstGeom prst="rect">
            <a:avLst/>
          </a:prstGeom>
        </p:spPr>
      </p:pic>
      <p:pic>
        <p:nvPicPr>
          <p:cNvPr id="144" name="Ábra 143" descr="Sztetoszkóp">
            <a:extLst>
              <a:ext uri="{FF2B5EF4-FFF2-40B4-BE49-F238E27FC236}">
                <a16:creationId xmlns:a16="http://schemas.microsoft.com/office/drawing/2014/main" id="{7299F49E-6D13-4880-A11B-ED80602EC49C}"/>
              </a:ext>
            </a:extLst>
          </p:cNvPr>
          <p:cNvPicPr>
            <a:picLocks noChangeAspect="1"/>
          </p:cNvPicPr>
          <p:nvPr/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1772304" y="3743900"/>
            <a:ext cx="914400" cy="914400"/>
          </a:xfrm>
          <a:prstGeom prst="rect">
            <a:avLst/>
          </a:prstGeom>
        </p:spPr>
      </p:pic>
      <p:pic>
        <p:nvPicPr>
          <p:cNvPr id="146" name="Ábra 145" descr="Tű">
            <a:extLst>
              <a:ext uri="{FF2B5EF4-FFF2-40B4-BE49-F238E27FC236}">
                <a16:creationId xmlns:a16="http://schemas.microsoft.com/office/drawing/2014/main" id="{3C08F69B-1213-4B6C-A3D6-5CF008AB56C8}"/>
              </a:ext>
            </a:extLst>
          </p:cNvPr>
          <p:cNvPicPr>
            <a:picLocks noChangeAspect="1"/>
          </p:cNvPicPr>
          <p:nvPr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1"/>
              </a:ext>
            </a:extLst>
          </a:blip>
          <a:stretch>
            <a:fillRect/>
          </a:stretch>
        </p:blipFill>
        <p:spPr>
          <a:xfrm>
            <a:off x="2141179" y="3901396"/>
            <a:ext cx="914400" cy="914400"/>
          </a:xfrm>
          <a:prstGeom prst="rect">
            <a:avLst/>
          </a:prstGeom>
        </p:spPr>
      </p:pic>
      <p:pic>
        <p:nvPicPr>
          <p:cNvPr id="148" name="Ábra 147" descr="Fésű">
            <a:extLst>
              <a:ext uri="{FF2B5EF4-FFF2-40B4-BE49-F238E27FC236}">
                <a16:creationId xmlns:a16="http://schemas.microsoft.com/office/drawing/2014/main" id="{73104553-FABE-42A1-93D1-1C57CA8EE574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3"/>
              </a:ext>
            </a:extLst>
          </a:blip>
          <a:stretch>
            <a:fillRect/>
          </a:stretch>
        </p:blipFill>
        <p:spPr>
          <a:xfrm>
            <a:off x="1510409" y="4975668"/>
            <a:ext cx="914400" cy="914400"/>
          </a:xfrm>
          <a:prstGeom prst="rect">
            <a:avLst/>
          </a:prstGeom>
        </p:spPr>
      </p:pic>
      <p:pic>
        <p:nvPicPr>
          <p:cNvPr id="150" name="Ábra 149" descr="Olló">
            <a:extLst>
              <a:ext uri="{FF2B5EF4-FFF2-40B4-BE49-F238E27FC236}">
                <a16:creationId xmlns:a16="http://schemas.microsoft.com/office/drawing/2014/main" id="{BE413B67-5918-4EFF-90AE-7E1289B8C169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1916045" y="5025261"/>
            <a:ext cx="914400" cy="914400"/>
          </a:xfrm>
          <a:prstGeom prst="rect">
            <a:avLst/>
          </a:prstGeom>
        </p:spPr>
      </p:pic>
      <p:pic>
        <p:nvPicPr>
          <p:cNvPr id="152" name="Ábra 151" descr="Kerekesszékes ember">
            <a:extLst>
              <a:ext uri="{FF2B5EF4-FFF2-40B4-BE49-F238E27FC236}">
                <a16:creationId xmlns:a16="http://schemas.microsoft.com/office/drawing/2014/main" id="{0571B0E5-437E-4D36-AB4D-5FA7E973A06C}"/>
              </a:ext>
            </a:extLst>
          </p:cNvPr>
          <p:cNvPicPr>
            <a:picLocks noChangeAspect="1"/>
          </p:cNvPicPr>
          <p:nvPr/>
        </p:nvPicPr>
        <p:blipFill>
          <a:blip r:embed="rId8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5"/>
              </a:ext>
            </a:extLst>
          </a:blip>
          <a:stretch>
            <a:fillRect/>
          </a:stretch>
        </p:blipFill>
        <p:spPr>
          <a:xfrm>
            <a:off x="1300813" y="3777368"/>
            <a:ext cx="914400" cy="914400"/>
          </a:xfrm>
          <a:prstGeom prst="rect">
            <a:avLst/>
          </a:prstGeom>
        </p:spPr>
      </p:pic>
      <p:pic>
        <p:nvPicPr>
          <p:cNvPr id="154" name="Ábra 153" descr="Cserepes virág">
            <a:extLst>
              <a:ext uri="{FF2B5EF4-FFF2-40B4-BE49-F238E27FC236}">
                <a16:creationId xmlns:a16="http://schemas.microsoft.com/office/drawing/2014/main" id="{29AEC9DD-57ED-4326-A693-5E163DA7EE76}"/>
              </a:ext>
            </a:extLst>
          </p:cNvPr>
          <p:cNvPicPr>
            <a:picLocks noChangeAspect="1"/>
          </p:cNvPicPr>
          <p:nvPr/>
        </p:nvPicPr>
        <p:blipFill>
          <a:blip r:embed="rId8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7"/>
              </a:ext>
            </a:extLst>
          </a:blip>
          <a:stretch>
            <a:fillRect/>
          </a:stretch>
        </p:blipFill>
        <p:spPr>
          <a:xfrm>
            <a:off x="2977565" y="3882674"/>
            <a:ext cx="914400" cy="914400"/>
          </a:xfrm>
          <a:prstGeom prst="rect">
            <a:avLst/>
          </a:prstGeom>
        </p:spPr>
      </p:pic>
      <p:pic>
        <p:nvPicPr>
          <p:cNvPr id="158" name="Ábra 157" descr="Gyár">
            <a:extLst>
              <a:ext uri="{FF2B5EF4-FFF2-40B4-BE49-F238E27FC236}">
                <a16:creationId xmlns:a16="http://schemas.microsoft.com/office/drawing/2014/main" id="{911F3A68-A139-4567-88AC-935A31C2C5EB}"/>
              </a:ext>
            </a:extLst>
          </p:cNvPr>
          <p:cNvPicPr>
            <a:picLocks noChangeAspect="1"/>
          </p:cNvPicPr>
          <p:nvPr/>
        </p:nvPicPr>
        <p:blipFill>
          <a:blip r:embed="rId8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9"/>
              </a:ext>
            </a:extLst>
          </a:blip>
          <a:stretch>
            <a:fillRect/>
          </a:stretch>
        </p:blipFill>
        <p:spPr>
          <a:xfrm>
            <a:off x="2592547" y="315149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80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CC6B8DE-FE47-44C6-AA18-54A6A8102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rgbClr val="164B4F"/>
                </a:solidFill>
              </a:rPr>
              <a:t>Hogyan csináljuk?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6BADE90-99F6-4ADB-8286-C69380D3C4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u-HU" dirty="0" err="1"/>
              <a:t>Bölcsöde</a:t>
            </a:r>
            <a:endParaRPr lang="hu-HU" dirty="0"/>
          </a:p>
          <a:p>
            <a:r>
              <a:rPr lang="hu-HU" dirty="0"/>
              <a:t>Óvoda</a:t>
            </a:r>
          </a:p>
          <a:p>
            <a:r>
              <a:rPr lang="hu-HU" dirty="0"/>
              <a:t>Iskola</a:t>
            </a:r>
          </a:p>
          <a:p>
            <a:r>
              <a:rPr lang="hu-HU" dirty="0"/>
              <a:t>Apa</a:t>
            </a:r>
          </a:p>
          <a:p>
            <a:r>
              <a:rPr lang="hu-HU" dirty="0"/>
              <a:t>Nagymama</a:t>
            </a:r>
          </a:p>
          <a:p>
            <a:r>
              <a:rPr lang="hu-HU" dirty="0"/>
              <a:t>Rendszeres</a:t>
            </a:r>
          </a:p>
          <a:p>
            <a:r>
              <a:rPr lang="hu-HU" dirty="0"/>
              <a:t>Eseti</a:t>
            </a:r>
          </a:p>
          <a:p>
            <a:r>
              <a:rPr lang="hu-HU" dirty="0"/>
              <a:t>Szervezés</a:t>
            </a:r>
          </a:p>
          <a:p>
            <a:r>
              <a:rPr lang="hu-HU" dirty="0"/>
              <a:t>Munkamegosztás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F041249E-BD6C-41AD-8708-5ABD6DF3A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4332" y="1844824"/>
            <a:ext cx="6096528" cy="34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57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08152F9-1E91-4AB3-97BB-7DB6BD413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rgbClr val="164B4F"/>
                </a:solidFill>
              </a:rPr>
              <a:t>Hogyan csináljuk?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55C9BAB-CC52-4D93-A57F-28F6F454B6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Cél </a:t>
            </a:r>
          </a:p>
          <a:p>
            <a:r>
              <a:rPr lang="hu-HU" dirty="0"/>
              <a:t>Mit akarunk elérni?</a:t>
            </a:r>
          </a:p>
          <a:p>
            <a:r>
              <a:rPr lang="hu-HU" dirty="0"/>
              <a:t>Hogyan?</a:t>
            </a:r>
          </a:p>
          <a:p>
            <a:r>
              <a:rPr lang="hu-HU" dirty="0"/>
              <a:t>Hol? </a:t>
            </a:r>
          </a:p>
          <a:p>
            <a:r>
              <a:rPr lang="hu-HU" dirty="0"/>
              <a:t>Szervezés</a:t>
            </a:r>
          </a:p>
          <a:p>
            <a:r>
              <a:rPr lang="hu-HU" dirty="0"/>
              <a:t>Tanulás, felkészülés</a:t>
            </a:r>
          </a:p>
          <a:p>
            <a:r>
              <a:rPr lang="hu-HU" dirty="0"/>
              <a:t>Munkamegosztás</a:t>
            </a:r>
          </a:p>
          <a:p>
            <a:r>
              <a:rPr lang="hu-HU" dirty="0"/>
              <a:t>Együttműködés</a:t>
            </a:r>
          </a:p>
          <a:p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8126C5ED-1994-4D12-BC68-C85BA84E55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8030"/>
          <a:stretch/>
        </p:blipFill>
        <p:spPr>
          <a:xfrm>
            <a:off x="5222914" y="359499"/>
            <a:ext cx="3391778" cy="3133676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4ED32F86-62F3-4BFE-B5CB-F29C03E97D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845" t="1331" r="527" b="1"/>
          <a:stretch/>
        </p:blipFill>
        <p:spPr>
          <a:xfrm>
            <a:off x="8614692" y="3581401"/>
            <a:ext cx="3391778" cy="298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12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29363D8-EE3E-4348-AC80-37446AC0F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599728"/>
          </a:xfrm>
        </p:spPr>
        <p:txBody>
          <a:bodyPr>
            <a:normAutofit/>
          </a:bodyPr>
          <a:lstStyle/>
          <a:p>
            <a:r>
              <a:rPr lang="hu-HU" b="1" dirty="0">
                <a:solidFill>
                  <a:srgbClr val="164B4F"/>
                </a:solidFill>
              </a:rPr>
              <a:t>Hogyan csináljuk?</a:t>
            </a:r>
            <a:r>
              <a:rPr lang="hu-HU" b="1" dirty="0"/>
              <a:t> Munkáltatók lehetőségei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F77F434-CBC2-4673-B272-79395F6FF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3813" y="1124744"/>
            <a:ext cx="9601200" cy="5047456"/>
          </a:xfrm>
        </p:spPr>
        <p:txBody>
          <a:bodyPr>
            <a:normAutofit fontScale="92500" lnSpcReduction="20000"/>
          </a:bodyPr>
          <a:lstStyle/>
          <a:p>
            <a:r>
              <a:rPr lang="hu-HU" dirty="0"/>
              <a:t>Rugalmas munkakezdés a </a:t>
            </a:r>
            <a:r>
              <a:rPr lang="hu-HU" dirty="0" err="1"/>
              <a:t>bőlcsödei</a:t>
            </a:r>
            <a:r>
              <a:rPr lang="hu-HU" dirty="0"/>
              <a:t>, óvodai </a:t>
            </a:r>
            <a:r>
              <a:rPr lang="hu-HU" dirty="0" err="1"/>
              <a:t>nyitvatartás</a:t>
            </a:r>
            <a:r>
              <a:rPr lang="hu-HU" dirty="0"/>
              <a:t> figyelembevételével</a:t>
            </a:r>
          </a:p>
          <a:p>
            <a:r>
              <a:rPr lang="hu-HU" dirty="0"/>
              <a:t>Munkahelyi </a:t>
            </a:r>
            <a:r>
              <a:rPr lang="hu-HU" dirty="0" err="1"/>
              <a:t>bőlcsőde</a:t>
            </a:r>
            <a:r>
              <a:rPr lang="hu-HU" dirty="0"/>
              <a:t>,</a:t>
            </a:r>
          </a:p>
          <a:p>
            <a:r>
              <a:rPr lang="hu-HU" dirty="0"/>
              <a:t>Szabadnapok gyermek születésekor és gyermekszabadság mindkét szülőnek</a:t>
            </a:r>
          </a:p>
          <a:p>
            <a:r>
              <a:rPr lang="hu-HU" dirty="0"/>
              <a:t>Családi adókedvezmény</a:t>
            </a:r>
          </a:p>
          <a:p>
            <a:r>
              <a:rPr lang="hu-HU" dirty="0"/>
              <a:t>Szabadságok ütemezése a szünetekre (óvodai, iskolai)</a:t>
            </a:r>
          </a:p>
          <a:p>
            <a:r>
              <a:rPr lang="hu-HU" dirty="0"/>
              <a:t>Időszakos gyermekfelügyelet (pl. nyári tábor)</a:t>
            </a:r>
          </a:p>
          <a:p>
            <a:r>
              <a:rPr lang="hu-HU" dirty="0"/>
              <a:t>Családi napok, közös programok, kirándulások</a:t>
            </a:r>
          </a:p>
          <a:p>
            <a:r>
              <a:rPr lang="hu-HU" dirty="0"/>
              <a:t>Egészségmegőrző programok (pl. allergiaszűrés, életmódtanácsadás…)</a:t>
            </a:r>
          </a:p>
          <a:p>
            <a:r>
              <a:rPr lang="hu-HU" dirty="0"/>
              <a:t>Jogsegélyszolgálat</a:t>
            </a:r>
          </a:p>
          <a:p>
            <a:r>
              <a:rPr lang="hu-HU" dirty="0"/>
              <a:t>Családbarát munkahely</a:t>
            </a:r>
          </a:p>
          <a:p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230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 descr="A képen kültéri, természet, fa, fű látható&#10;&#10;A leírás teljesen megbízható">
            <a:extLst>
              <a:ext uri="{FF2B5EF4-FFF2-40B4-BE49-F238E27FC236}">
                <a16:creationId xmlns:a16="http://schemas.microsoft.com/office/drawing/2014/main" id="{6BC1B353-78A5-4139-B52C-3E7FA23C7E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34" b="19551"/>
          <a:stretch/>
        </p:blipFill>
        <p:spPr>
          <a:xfrm>
            <a:off x="25458" y="0"/>
            <a:ext cx="5348874" cy="6858000"/>
          </a:xfrm>
          <a:prstGeom prst="rect">
            <a:avLst/>
          </a:prstGeom>
        </p:spPr>
      </p:pic>
      <p:sp>
        <p:nvSpPr>
          <p:cNvPr id="8" name="Téglalap 7">
            <a:extLst>
              <a:ext uri="{FF2B5EF4-FFF2-40B4-BE49-F238E27FC236}">
                <a16:creationId xmlns:a16="http://schemas.microsoft.com/office/drawing/2014/main" id="{BE32FE85-97C1-402A-BA3E-863A2B7E8B66}"/>
              </a:ext>
            </a:extLst>
          </p:cNvPr>
          <p:cNvSpPr/>
          <p:nvPr/>
        </p:nvSpPr>
        <p:spPr>
          <a:xfrm>
            <a:off x="5734372" y="2060848"/>
            <a:ext cx="6092825" cy="331167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90000"/>
              </a:lnSpc>
              <a:spcBef>
                <a:spcPts val="1600"/>
              </a:spcBef>
            </a:pPr>
            <a:endParaRPr lang="hu-HU" sz="2400" dirty="0">
              <a:solidFill>
                <a:srgbClr val="164B4F"/>
              </a:solidFill>
            </a:endParaRPr>
          </a:p>
          <a:p>
            <a:pPr lvl="0">
              <a:lnSpc>
                <a:spcPct val="90000"/>
              </a:lnSpc>
              <a:spcBef>
                <a:spcPts val="1600"/>
              </a:spcBef>
            </a:pPr>
            <a:r>
              <a:rPr lang="hu-HU" sz="2400" dirty="0">
                <a:solidFill>
                  <a:srgbClr val="164B4F"/>
                </a:solidFill>
              </a:rPr>
              <a:t>„ </a:t>
            </a:r>
            <a:r>
              <a:rPr lang="hu-HU" sz="2800" b="1" dirty="0">
                <a:solidFill>
                  <a:srgbClr val="164B4F"/>
                </a:solidFill>
              </a:rPr>
              <a:t>Nem legyőzni kell az akadályt - hanem túljutni rajta.</a:t>
            </a:r>
          </a:p>
          <a:p>
            <a:pPr lvl="0">
              <a:lnSpc>
                <a:spcPct val="90000"/>
              </a:lnSpc>
              <a:spcBef>
                <a:spcPts val="1600"/>
              </a:spcBef>
            </a:pPr>
            <a:r>
              <a:rPr lang="hu-HU" sz="2800" b="1" dirty="0">
                <a:solidFill>
                  <a:srgbClr val="164B4F"/>
                </a:solidFill>
              </a:rPr>
              <a:t>A folyó nem áll le vitatkozni az útját álló sziklával, hanem átfolyik rajta és derűsen rohan a tenger felé.”</a:t>
            </a:r>
          </a:p>
          <a:p>
            <a:pPr lvl="0">
              <a:lnSpc>
                <a:spcPct val="90000"/>
              </a:lnSpc>
              <a:spcBef>
                <a:spcPts val="1600"/>
              </a:spcBef>
            </a:pPr>
            <a:r>
              <a:rPr lang="hu-HU" sz="2400" dirty="0">
                <a:solidFill>
                  <a:srgbClr val="164B4F"/>
                </a:solidFill>
              </a:rPr>
              <a:t>                       /Müller Péter/</a:t>
            </a:r>
          </a:p>
        </p:txBody>
      </p:sp>
    </p:spTree>
    <p:extLst>
      <p:ext uri="{BB962C8B-B14F-4D97-AF65-F5344CB8AC3E}">
        <p14:creationId xmlns:p14="http://schemas.microsoft.com/office/powerpoint/2010/main" val="80503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CFAB627-62F1-4045-BBCD-9C97F2195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743744"/>
          </a:xfrm>
        </p:spPr>
        <p:txBody>
          <a:bodyPr/>
          <a:lstStyle/>
          <a:p>
            <a:r>
              <a:rPr lang="hu-HU" dirty="0">
                <a:solidFill>
                  <a:srgbClr val="164B4F"/>
                </a:solidFill>
              </a:rPr>
              <a:t>Hogyan csináljuk?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1848B9E-5B70-4F41-ABB3-BE7B1B0B8F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3813" y="1556792"/>
            <a:ext cx="9601200" cy="4615408"/>
          </a:xfrm>
        </p:spPr>
        <p:txBody>
          <a:bodyPr>
            <a:noAutofit/>
          </a:bodyPr>
          <a:lstStyle/>
          <a:p>
            <a:r>
              <a:rPr lang="hu-HU" dirty="0"/>
              <a:t>Részmunkaidős foglalkoztatás</a:t>
            </a:r>
          </a:p>
          <a:p>
            <a:r>
              <a:rPr lang="hu-HU" dirty="0"/>
              <a:t>Távmunka lehetősége, Home Office és Hibrid munkavégzés</a:t>
            </a:r>
          </a:p>
          <a:p>
            <a:r>
              <a:rPr lang="hu-HU" dirty="0"/>
              <a:t>Bedolgozói feladatok</a:t>
            </a:r>
          </a:p>
          <a:p>
            <a:r>
              <a:rPr lang="hu-HU" dirty="0"/>
              <a:t>Eseti megbízások</a:t>
            </a:r>
          </a:p>
          <a:p>
            <a:r>
              <a:rPr lang="hu-HU" dirty="0"/>
              <a:t>Projekt feladatok</a:t>
            </a:r>
          </a:p>
          <a:p>
            <a:r>
              <a:rPr lang="hu-HU" dirty="0"/>
              <a:t>Behívás</a:t>
            </a:r>
          </a:p>
          <a:p>
            <a:pPr lvl="0"/>
            <a:r>
              <a:rPr lang="hu-HU" dirty="0">
                <a:solidFill>
                  <a:srgbClr val="164B4F"/>
                </a:solidFill>
              </a:rPr>
              <a:t>Munkaidőkeret alkalmazása</a:t>
            </a:r>
            <a:endParaRPr lang="hu-HU" dirty="0"/>
          </a:p>
          <a:p>
            <a:r>
              <a:rPr lang="hu-HU" dirty="0"/>
              <a:t>Támogatási lehetőségek</a:t>
            </a:r>
          </a:p>
          <a:p>
            <a:r>
              <a:rPr lang="hu-HU" dirty="0"/>
              <a:t>Családbarát munkahely, atipikus foglalkoztatási formákkal</a:t>
            </a:r>
          </a:p>
        </p:txBody>
      </p:sp>
    </p:spTree>
    <p:extLst>
      <p:ext uri="{BB962C8B-B14F-4D97-AF65-F5344CB8AC3E}">
        <p14:creationId xmlns:p14="http://schemas.microsoft.com/office/powerpoint/2010/main" val="89671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8D28AFF-403D-4C46-AD50-7643C8C4C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599728"/>
          </a:xfrm>
        </p:spPr>
        <p:txBody>
          <a:bodyPr>
            <a:normAutofit fontScale="90000"/>
          </a:bodyPr>
          <a:lstStyle/>
          <a:p>
            <a:r>
              <a:rPr lang="hu-HU" dirty="0"/>
              <a:t>Kockázatok, buktatók</a:t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509ADE5-82E6-445D-BA1F-0E15C9E00E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3813" y="1268760"/>
            <a:ext cx="9601200" cy="5400600"/>
          </a:xfrm>
        </p:spPr>
        <p:txBody>
          <a:bodyPr>
            <a:normAutofit fontScale="85000" lnSpcReduction="20000"/>
          </a:bodyPr>
          <a:lstStyle/>
          <a:p>
            <a:pPr marL="342900" indent="-342900"/>
            <a:r>
              <a:rPr lang="hu-HU" dirty="0"/>
              <a:t>Túl hosszú az utazás, körülményes a közlekedés</a:t>
            </a:r>
          </a:p>
          <a:p>
            <a:pPr marL="342900" indent="-342900"/>
            <a:r>
              <a:rPr lang="hu-HU" b="1" dirty="0"/>
              <a:t>Egyenetlen megrendelések, egyenetlen terhelés</a:t>
            </a:r>
          </a:p>
          <a:p>
            <a:r>
              <a:rPr lang="hu-HU" dirty="0"/>
              <a:t>Sikeres nő gyermekvállalás után nem kerül vissza a pozíciójába</a:t>
            </a:r>
          </a:p>
          <a:p>
            <a:r>
              <a:rPr lang="hu-HU" dirty="0"/>
              <a:t>Munkáltató nem tud részmunkaidős, vagy távmunkát biztosítani</a:t>
            </a:r>
          </a:p>
          <a:p>
            <a:r>
              <a:rPr lang="hu-HU" dirty="0"/>
              <a:t>Nincs a közelben megfelelő </a:t>
            </a:r>
            <a:r>
              <a:rPr lang="hu-HU" dirty="0" err="1"/>
              <a:t>bőlcsöde</a:t>
            </a:r>
            <a:r>
              <a:rPr lang="hu-HU" dirty="0"/>
              <a:t>, óvoda, problémás a gyermekek elhelyezése   -- mini </a:t>
            </a:r>
            <a:r>
              <a:rPr lang="hu-HU" dirty="0" err="1"/>
              <a:t>bőlcsödei</a:t>
            </a:r>
            <a:r>
              <a:rPr lang="hu-HU" dirty="0"/>
              <a:t> program</a:t>
            </a:r>
          </a:p>
          <a:p>
            <a:r>
              <a:rPr lang="hu-HU" dirty="0"/>
              <a:t>Túl megerőltető a munka, sok a túlóra</a:t>
            </a:r>
          </a:p>
          <a:p>
            <a:r>
              <a:rPr lang="hu-HU" dirty="0"/>
              <a:t>Gyermekbetegségek, járványok, gyakori táppénz</a:t>
            </a:r>
          </a:p>
          <a:p>
            <a:r>
              <a:rPr lang="hu-HU" dirty="0"/>
              <a:t>Rossz munkahelyi légkör, empátia hiánya, szorosan egymásra utalt munkatársak</a:t>
            </a:r>
          </a:p>
          <a:p>
            <a:r>
              <a:rPr lang="hu-HU" dirty="0"/>
              <a:t>Nincs a megváltozott munkaképességű dolgozó állapotának megfelelő feladat, munkakör</a:t>
            </a:r>
          </a:p>
          <a:p>
            <a:r>
              <a:rPr lang="hu-HU" dirty="0"/>
              <a:t>Túl magas egészségügyi kockázat</a:t>
            </a:r>
          </a:p>
          <a:p>
            <a:r>
              <a:rPr lang="hu-HU" dirty="0"/>
              <a:t>Nem megfelelő munkabér, irreális igények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2771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DFCBA9D-BC6A-4301-8621-95DF1F013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908" y="332656"/>
            <a:ext cx="9601200" cy="527720"/>
          </a:xfrm>
        </p:spPr>
        <p:txBody>
          <a:bodyPr>
            <a:normAutofit fontScale="90000"/>
          </a:bodyPr>
          <a:lstStyle/>
          <a:p>
            <a:pPr algn="ctr"/>
            <a:r>
              <a:rPr lang="hu-HU" sz="3200" b="1" dirty="0">
                <a:solidFill>
                  <a:srgbClr val="164B4F"/>
                </a:solidFill>
                <a:ea typeface="+mn-ea"/>
                <a:cs typeface="+mn-cs"/>
              </a:rPr>
              <a:t>Buktatók női munkavállalók esetében</a:t>
            </a:r>
            <a:endParaRPr lang="hu-HU" sz="3200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F83B506-A95E-4E42-8E4D-4FF1DF80A7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3812" y="1196752"/>
            <a:ext cx="4700016" cy="4975448"/>
          </a:xfrm>
        </p:spPr>
        <p:txBody>
          <a:bodyPr>
            <a:normAutofit lnSpcReduction="10000"/>
          </a:bodyPr>
          <a:lstStyle/>
          <a:p>
            <a:pPr lvl="0"/>
            <a:r>
              <a:rPr lang="hu-HU" dirty="0">
                <a:solidFill>
                  <a:srgbClr val="164B4F"/>
                </a:solidFill>
              </a:rPr>
              <a:t>A férj, az apa nem együttműködő a háztartás vezetésében és /vagy a gyerekek gondozásában</a:t>
            </a:r>
          </a:p>
          <a:p>
            <a:pPr lvl="0"/>
            <a:r>
              <a:rPr lang="hu-HU" dirty="0">
                <a:solidFill>
                  <a:srgbClr val="164B4F"/>
                </a:solidFill>
              </a:rPr>
              <a:t>Konzervatív családszemlélet</a:t>
            </a:r>
          </a:p>
          <a:p>
            <a:pPr lvl="0"/>
            <a:r>
              <a:rPr lang="hu-HU" dirty="0">
                <a:solidFill>
                  <a:srgbClr val="164B4F"/>
                </a:solidFill>
              </a:rPr>
              <a:t>A nő szüljön, nevelje a gyereket és szolgálja ki a férjét!</a:t>
            </a:r>
          </a:p>
          <a:p>
            <a:pPr lvl="0"/>
            <a:r>
              <a:rPr lang="hu-HU" dirty="0">
                <a:solidFill>
                  <a:srgbClr val="164B4F"/>
                </a:solidFill>
              </a:rPr>
              <a:t>A család cselédje szerep</a:t>
            </a:r>
          </a:p>
          <a:p>
            <a:pPr lvl="0"/>
            <a:r>
              <a:rPr lang="hu-HU" dirty="0">
                <a:solidFill>
                  <a:srgbClr val="164B4F"/>
                </a:solidFill>
              </a:rPr>
              <a:t>A munkahely választás nem megfelelő</a:t>
            </a:r>
          </a:p>
          <a:p>
            <a:pPr lvl="0"/>
            <a:r>
              <a:rPr lang="hu-HU" dirty="0">
                <a:solidFill>
                  <a:srgbClr val="164B4F"/>
                </a:solidFill>
              </a:rPr>
              <a:t>Feladat, kereset, munkaidő beosztás stb.</a:t>
            </a:r>
          </a:p>
          <a:p>
            <a:endParaRPr lang="hu-HU" dirty="0"/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90CBA49A-0C85-4C76-903A-519536ACF2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2035" y="1196752"/>
            <a:ext cx="4700016" cy="4975449"/>
          </a:xfrm>
        </p:spPr>
        <p:txBody>
          <a:bodyPr>
            <a:normAutofit lnSpcReduction="10000"/>
          </a:bodyPr>
          <a:lstStyle/>
          <a:p>
            <a:r>
              <a:rPr lang="hu-HU" dirty="0"/>
              <a:t>Önbizalom hiánya</a:t>
            </a:r>
          </a:p>
          <a:p>
            <a:r>
              <a:rPr lang="hu-HU" dirty="0"/>
              <a:t>Képzetlenség, felkészületlenség</a:t>
            </a:r>
          </a:p>
          <a:p>
            <a:r>
              <a:rPr lang="hu-HU" dirty="0"/>
              <a:t>Kényelmesség</a:t>
            </a:r>
          </a:p>
          <a:p>
            <a:r>
              <a:rPr lang="hu-HU" dirty="0"/>
              <a:t>Ambíció hiánya, alulmotiváltság</a:t>
            </a:r>
          </a:p>
          <a:p>
            <a:r>
              <a:rPr lang="hu-HU" dirty="0"/>
              <a:t>Családon belüli lelki elnyomás,</a:t>
            </a:r>
          </a:p>
          <a:p>
            <a:r>
              <a:rPr lang="hu-HU" dirty="0"/>
              <a:t>Beletörődés, fásultság</a:t>
            </a:r>
          </a:p>
          <a:p>
            <a:r>
              <a:rPr lang="hu-HU" dirty="0"/>
              <a:t>Szervezetlenség</a:t>
            </a:r>
          </a:p>
          <a:p>
            <a:r>
              <a:rPr lang="hu-HU" dirty="0"/>
              <a:t>Hosszútávon túl sok munka</a:t>
            </a:r>
          </a:p>
          <a:p>
            <a:r>
              <a:rPr lang="hu-HU" dirty="0"/>
              <a:t>Bizonytalanság</a:t>
            </a:r>
          </a:p>
          <a:p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5000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11AB0E2-7C42-4C72-A2E2-66EDADC6E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527720"/>
          </a:xfrm>
        </p:spPr>
        <p:txBody>
          <a:bodyPr/>
          <a:lstStyle/>
          <a:p>
            <a:pPr algn="ctr"/>
            <a:r>
              <a:rPr lang="hu-HU" sz="2900" b="1" dirty="0">
                <a:solidFill>
                  <a:srgbClr val="164B4F"/>
                </a:solidFill>
              </a:rPr>
              <a:t>Buktatók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58DD92D-89E6-41F8-8014-59659CACFD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7827" y="1052736"/>
            <a:ext cx="5364207" cy="5119464"/>
          </a:xfrm>
        </p:spPr>
        <p:txBody>
          <a:bodyPr/>
          <a:lstStyle/>
          <a:p>
            <a:r>
              <a:rPr lang="hu-HU" dirty="0"/>
              <a:t>Túl sok erőt vesz el a munka </a:t>
            </a:r>
          </a:p>
          <a:p>
            <a:r>
              <a:rPr lang="hu-HU" dirty="0"/>
              <a:t>Túl sok idő az utazás</a:t>
            </a:r>
          </a:p>
          <a:p>
            <a:r>
              <a:rPr lang="hu-HU" dirty="0"/>
              <a:t>Túl sok idő a háztartás</a:t>
            </a:r>
          </a:p>
          <a:p>
            <a:pPr marL="0" indent="0">
              <a:buNone/>
            </a:pPr>
            <a:r>
              <a:rPr lang="hu-HU" dirty="0"/>
              <a:t> (Mosás, vasalás, főzés, takarítás)</a:t>
            </a:r>
          </a:p>
          <a:p>
            <a:r>
              <a:rPr lang="hu-HU" dirty="0"/>
              <a:t>Alig marad idő a gyerekekre</a:t>
            </a:r>
          </a:p>
          <a:p>
            <a:r>
              <a:rPr lang="hu-HU" dirty="0"/>
              <a:t>Alig marad idő a férjre / feleségre</a:t>
            </a:r>
          </a:p>
          <a:p>
            <a:r>
              <a:rPr lang="hu-HU" dirty="0"/>
              <a:t>Alig marad idő a családra</a:t>
            </a:r>
          </a:p>
          <a:p>
            <a:r>
              <a:rPr lang="hu-HU" dirty="0"/>
              <a:t>Alig marad idő alvásra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81D6F96D-57E5-405F-9550-573766394F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18547" y="1052736"/>
            <a:ext cx="3583503" cy="5119465"/>
          </a:xfrm>
        </p:spPr>
        <p:txBody>
          <a:bodyPr/>
          <a:lstStyle/>
          <a:p>
            <a:r>
              <a:rPr lang="hu-HU" b="1" dirty="0"/>
              <a:t>Nem marad idő önmagára</a:t>
            </a:r>
          </a:p>
          <a:p>
            <a:r>
              <a:rPr lang="hu-HU" dirty="0"/>
              <a:t>Pihenés</a:t>
            </a:r>
          </a:p>
          <a:p>
            <a:r>
              <a:rPr lang="hu-HU" dirty="0"/>
              <a:t>Fodrász, kozmetikus</a:t>
            </a:r>
          </a:p>
          <a:p>
            <a:r>
              <a:rPr lang="hu-HU" dirty="0"/>
              <a:t>Olvasás, feltöltődés</a:t>
            </a:r>
          </a:p>
          <a:p>
            <a:r>
              <a:rPr lang="hu-HU" dirty="0"/>
              <a:t>Színház, koncert stb</a:t>
            </a:r>
          </a:p>
          <a:p>
            <a:r>
              <a:rPr lang="hu-HU" dirty="0"/>
              <a:t>Sport</a:t>
            </a:r>
          </a:p>
          <a:p>
            <a:r>
              <a:rPr lang="hu-HU" dirty="0"/>
              <a:t>Hobbi</a:t>
            </a:r>
          </a:p>
          <a:p>
            <a:r>
              <a:rPr lang="hu-HU" dirty="0"/>
              <a:t>Tanulás, önfejlesztés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8364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EBDAA41-6629-48A5-B22C-A4633BFC1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3" y="332656"/>
            <a:ext cx="9601200" cy="1368152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hu-HU" sz="3200" b="1" dirty="0">
                <a:solidFill>
                  <a:srgbClr val="000000"/>
                </a:solidFill>
                <a:ea typeface="+mn-ea"/>
                <a:cs typeface="+mn-cs"/>
              </a:rPr>
              <a:t>Embernek maradni mindenkor</a:t>
            </a:r>
            <a:r>
              <a:rPr lang="hu" sz="3200" b="1" dirty="0">
                <a:solidFill>
                  <a:srgbClr val="000000"/>
                </a:solidFill>
                <a:ea typeface="+mn-ea"/>
                <a:cs typeface="+mn-cs"/>
              </a:rPr>
              <a:t> – </a:t>
            </a:r>
            <a:r>
              <a:rPr lang="hu-HU" sz="3200" b="1" dirty="0">
                <a:solidFill>
                  <a:srgbClr val="000000"/>
                </a:solidFill>
                <a:ea typeface="+mn-ea"/>
                <a:cs typeface="+mn-cs"/>
              </a:rPr>
              <a:t>helytállni mindenhol</a:t>
            </a:r>
            <a:r>
              <a:rPr lang="hu" sz="3200" b="1" dirty="0">
                <a:solidFill>
                  <a:srgbClr val="000000"/>
                </a:solidFill>
                <a:ea typeface="+mn-ea"/>
                <a:cs typeface="+mn-cs"/>
              </a:rPr>
              <a:t>   </a:t>
            </a:r>
            <a:br>
              <a:rPr lang="hu-HU" sz="3200" b="1" dirty="0">
                <a:solidFill>
                  <a:srgbClr val="000000"/>
                </a:solidFill>
                <a:ea typeface="+mn-ea"/>
                <a:cs typeface="+mn-cs"/>
              </a:rPr>
            </a:br>
            <a:endParaRPr lang="hu-HU" sz="3200" b="1" dirty="0"/>
          </a:p>
        </p:txBody>
      </p:sp>
      <p:pic>
        <p:nvPicPr>
          <p:cNvPr id="8" name="Tartalom helye 7">
            <a:extLst>
              <a:ext uri="{FF2B5EF4-FFF2-40B4-BE49-F238E27FC236}">
                <a16:creationId xmlns:a16="http://schemas.microsoft.com/office/drawing/2014/main" id="{4C3DB917-CD48-405B-9C90-1A52D8B9208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43709" y="1592796"/>
            <a:ext cx="3672408" cy="3672408"/>
          </a:xfrm>
          <a:prstGeom prst="rect">
            <a:avLst/>
          </a:prstGeom>
        </p:spPr>
      </p:pic>
      <p:pic>
        <p:nvPicPr>
          <p:cNvPr id="7" name="Tartalom helye 6" descr="Színes gombok">
            <a:extLst>
              <a:ext uri="{FF2B5EF4-FFF2-40B4-BE49-F238E27FC236}">
                <a16:creationId xmlns:a16="http://schemas.microsoft.com/office/drawing/2014/main" id="{E48C5026-E78B-43E6-AF7E-787A269BF26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89" y="1378482"/>
            <a:ext cx="1781980" cy="1187696"/>
          </a:xfrm>
        </p:spPr>
      </p:pic>
      <p:pic>
        <p:nvPicPr>
          <p:cNvPr id="10" name="Kép 9" descr="Szülői lejátszás gyermekeknek">
            <a:extLst>
              <a:ext uri="{FF2B5EF4-FFF2-40B4-BE49-F238E27FC236}">
                <a16:creationId xmlns:a16="http://schemas.microsoft.com/office/drawing/2014/main" id="{00DE1B4C-44AA-4EC1-B870-2277C9B33D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989" y="1283607"/>
            <a:ext cx="1781079" cy="1188567"/>
          </a:xfrm>
          <a:prstGeom prst="rect">
            <a:avLst/>
          </a:prstGeom>
        </p:spPr>
      </p:pic>
      <p:pic>
        <p:nvPicPr>
          <p:cNvPr id="12" name="Kép 11" descr="Fonál őszi színekben kötött kötéssel körülvéve">
            <a:extLst>
              <a:ext uri="{FF2B5EF4-FFF2-40B4-BE49-F238E27FC236}">
                <a16:creationId xmlns:a16="http://schemas.microsoft.com/office/drawing/2014/main" id="{61D3760C-C5A0-4117-B5D0-E014947EDB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167" y="2877269"/>
            <a:ext cx="1944693" cy="1296584"/>
          </a:xfrm>
          <a:prstGeom prst="rect">
            <a:avLst/>
          </a:prstGeom>
        </p:spPr>
      </p:pic>
      <p:pic>
        <p:nvPicPr>
          <p:cNvPr id="14" name="Kép 13" descr="Stopper">
            <a:extLst>
              <a:ext uri="{FF2B5EF4-FFF2-40B4-BE49-F238E27FC236}">
                <a16:creationId xmlns:a16="http://schemas.microsoft.com/office/drawing/2014/main" id="{CDC6BE40-BAC5-4A80-B601-A017CEA961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24" y="5083501"/>
            <a:ext cx="2552108" cy="1499114"/>
          </a:xfrm>
          <a:prstGeom prst="rect">
            <a:avLst/>
          </a:prstGeom>
        </p:spPr>
      </p:pic>
      <p:pic>
        <p:nvPicPr>
          <p:cNvPr id="16" name="Kép 15" descr="Kéz horgászás rúd">
            <a:extLst>
              <a:ext uri="{FF2B5EF4-FFF2-40B4-BE49-F238E27FC236}">
                <a16:creationId xmlns:a16="http://schemas.microsoft.com/office/drawing/2014/main" id="{30404767-E9AC-42FB-955F-08B01FAE76B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807" y="4940479"/>
            <a:ext cx="1891226" cy="1260817"/>
          </a:xfrm>
          <a:prstGeom prst="rect">
            <a:avLst/>
          </a:prstGeom>
        </p:spPr>
      </p:pic>
      <p:pic>
        <p:nvPicPr>
          <p:cNvPr id="18" name="Kép 17" descr="Női kivágás ruha">
            <a:extLst>
              <a:ext uri="{FF2B5EF4-FFF2-40B4-BE49-F238E27FC236}">
                <a16:creationId xmlns:a16="http://schemas.microsoft.com/office/drawing/2014/main" id="{C25A5951-C2F1-49BC-9A4E-8C1B60B879E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76" y="3075282"/>
            <a:ext cx="2248672" cy="1499114"/>
          </a:xfrm>
          <a:prstGeom prst="rect">
            <a:avLst/>
          </a:prstGeom>
        </p:spPr>
      </p:pic>
      <p:pic>
        <p:nvPicPr>
          <p:cNvPr id="20" name="Kép 19" descr="Általános iskolai tanuló koncentrál az írásra osztálytermi padban">
            <a:extLst>
              <a:ext uri="{FF2B5EF4-FFF2-40B4-BE49-F238E27FC236}">
                <a16:creationId xmlns:a16="http://schemas.microsoft.com/office/drawing/2014/main" id="{1EEFA107-BF9D-43EC-95B1-0B260EAE65A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057" y="2691343"/>
            <a:ext cx="1664368" cy="1109308"/>
          </a:xfrm>
          <a:prstGeom prst="rect">
            <a:avLst/>
          </a:prstGeom>
        </p:spPr>
      </p:pic>
      <p:pic>
        <p:nvPicPr>
          <p:cNvPr id="22" name="Kép 21" descr="Játék rakéta a számítógépről">
            <a:extLst>
              <a:ext uri="{FF2B5EF4-FFF2-40B4-BE49-F238E27FC236}">
                <a16:creationId xmlns:a16="http://schemas.microsoft.com/office/drawing/2014/main" id="{273469EB-CE30-408D-8E65-6454314FA35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644" y="4313508"/>
            <a:ext cx="1782851" cy="1188567"/>
          </a:xfrm>
          <a:prstGeom prst="rect">
            <a:avLst/>
          </a:prstGeom>
        </p:spPr>
      </p:pic>
      <p:pic>
        <p:nvPicPr>
          <p:cNvPr id="24" name="Kép 23" descr="Elderi pár a kezdőlapon">
            <a:extLst>
              <a:ext uri="{FF2B5EF4-FFF2-40B4-BE49-F238E27FC236}">
                <a16:creationId xmlns:a16="http://schemas.microsoft.com/office/drawing/2014/main" id="{0FB3DDB3-6444-4CE6-B02A-B6F110E800B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490" y="1989838"/>
            <a:ext cx="1553444" cy="1109308"/>
          </a:xfrm>
          <a:prstGeom prst="rect">
            <a:avLst/>
          </a:prstGeom>
        </p:spPr>
      </p:pic>
      <p:pic>
        <p:nvPicPr>
          <p:cNvPr id="26" name="Kép 25" descr="Számológép billentyűzete közelről">
            <a:extLst>
              <a:ext uri="{FF2B5EF4-FFF2-40B4-BE49-F238E27FC236}">
                <a16:creationId xmlns:a16="http://schemas.microsoft.com/office/drawing/2014/main" id="{12A63F3C-7E92-4FC8-A468-BCF6E9586BC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94" y="5470500"/>
            <a:ext cx="1678416" cy="1112115"/>
          </a:xfrm>
          <a:prstGeom prst="rect">
            <a:avLst/>
          </a:prstGeom>
        </p:spPr>
      </p:pic>
      <p:pic>
        <p:nvPicPr>
          <p:cNvPr id="28" name="Kép 27" descr="Varrógép közelről">
            <a:extLst>
              <a:ext uri="{FF2B5EF4-FFF2-40B4-BE49-F238E27FC236}">
                <a16:creationId xmlns:a16="http://schemas.microsoft.com/office/drawing/2014/main" id="{B2964A78-DDF1-4D87-AD38-C1E20BD634C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082" y="1355925"/>
            <a:ext cx="1781980" cy="1188567"/>
          </a:xfrm>
          <a:prstGeom prst="rect">
            <a:avLst/>
          </a:prstGeom>
        </p:spPr>
      </p:pic>
      <p:pic>
        <p:nvPicPr>
          <p:cNvPr id="30" name="Kép 29" descr="Nyitott felkavaró, faasztalon lévő, avokádóból, paradicsomból, padból és sült tojásból álló szeletekkel">
            <a:extLst>
              <a:ext uri="{FF2B5EF4-FFF2-40B4-BE49-F238E27FC236}">
                <a16:creationId xmlns:a16="http://schemas.microsoft.com/office/drawing/2014/main" id="{437A1D53-2574-4F51-BB58-2323A739531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1304" y="3904851"/>
            <a:ext cx="1553443" cy="103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1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756174F-4E40-4DA0-AFAA-5FAD8A303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8249" y="116632"/>
            <a:ext cx="3810000" cy="7632848"/>
          </a:xfrm>
        </p:spPr>
        <p:txBody>
          <a:bodyPr/>
          <a:lstStyle/>
          <a:p>
            <a:r>
              <a:rPr lang="hu-HU" dirty="0"/>
              <a:t>A jövő munkavállalói</a:t>
            </a:r>
            <a:br>
              <a:rPr lang="hu-HU" dirty="0"/>
            </a:br>
            <a:br>
              <a:rPr lang="hu-HU" dirty="0"/>
            </a:br>
            <a:br>
              <a:rPr lang="hu-HU" dirty="0"/>
            </a:br>
            <a:r>
              <a:rPr lang="hu-HU" dirty="0"/>
              <a:t>Adj élményt, szeresd okosan, </a:t>
            </a:r>
            <a:br>
              <a:rPr lang="hu-HU" dirty="0"/>
            </a:br>
            <a:r>
              <a:rPr lang="hu-HU" dirty="0"/>
              <a:t>adj szárnyakat, </a:t>
            </a:r>
            <a:br>
              <a:rPr lang="hu-HU" dirty="0"/>
            </a:br>
            <a:r>
              <a:rPr lang="hu-HU" dirty="0"/>
              <a:t>engedd repülni, légy a biztos pont, ahová mindig visszatérhet!</a:t>
            </a:r>
            <a:br>
              <a:rPr lang="hu-HU" dirty="0"/>
            </a:br>
            <a:br>
              <a:rPr lang="hu-HU" dirty="0"/>
            </a:br>
            <a:br>
              <a:rPr lang="hu-HU" dirty="0"/>
            </a:br>
            <a:br>
              <a:rPr lang="hu-HU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58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41213C6-DDB5-4889-807E-94187B947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6300" y="3789040"/>
            <a:ext cx="4114798" cy="2448272"/>
          </a:xfrm>
        </p:spPr>
        <p:txBody>
          <a:bodyPr>
            <a:normAutofit/>
          </a:bodyPr>
          <a:lstStyle/>
          <a:p>
            <a:pPr lvl="0">
              <a:spcBef>
                <a:spcPts val="1600"/>
              </a:spcBef>
            </a:pPr>
            <a:r>
              <a:rPr lang="hu-HU" sz="2800">
                <a:solidFill>
                  <a:schemeClr val="accent2">
                    <a:lumMod val="75000"/>
                  </a:schemeClr>
                </a:solidFill>
                <a:ea typeface="+mn-ea"/>
                <a:cs typeface="+mn-cs"/>
              </a:rPr>
              <a:t> </a:t>
            </a:r>
            <a:r>
              <a:rPr lang="hu-HU" sz="2800" b="1">
                <a:solidFill>
                  <a:srgbClr val="04AC30"/>
                </a:solidFill>
                <a:ea typeface="+mn-ea"/>
                <a:cs typeface="+mn-cs"/>
              </a:rPr>
              <a:t>Hatos Istvánné</a:t>
            </a:r>
            <a:br>
              <a:rPr lang="hu-HU" sz="2800" b="1">
                <a:solidFill>
                  <a:srgbClr val="04AC30"/>
                </a:solidFill>
                <a:ea typeface="+mn-ea"/>
                <a:cs typeface="+mn-cs"/>
              </a:rPr>
            </a:br>
            <a:r>
              <a:rPr lang="hu-HU" sz="2800" b="1">
                <a:solidFill>
                  <a:srgbClr val="04AC30"/>
                </a:solidFill>
                <a:ea typeface="+mn-ea"/>
                <a:cs typeface="+mn-cs"/>
              </a:rPr>
              <a:t> </a:t>
            </a:r>
            <a:r>
              <a:rPr lang="hu-HU" sz="2800" b="1">
                <a:solidFill>
                  <a:srgbClr val="04AC30"/>
                </a:solidFill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hatos.e@uniconrt.hu</a:t>
            </a:r>
            <a:br>
              <a:rPr lang="hu-HU" sz="2800" b="1">
                <a:solidFill>
                  <a:srgbClr val="04AC30"/>
                </a:solidFill>
                <a:ea typeface="+mn-ea"/>
                <a:cs typeface="+mn-cs"/>
              </a:rPr>
            </a:br>
            <a:r>
              <a:rPr lang="hu-HU" sz="2800" b="1">
                <a:solidFill>
                  <a:srgbClr val="04AC30"/>
                </a:solidFill>
                <a:ea typeface="+mn-ea"/>
                <a:cs typeface="+mn-cs"/>
              </a:rPr>
              <a:t> +36309354180</a:t>
            </a:r>
            <a:br>
              <a:rPr lang="hu-HU" sz="2800">
                <a:solidFill>
                  <a:schemeClr val="accent2">
                    <a:lumMod val="75000"/>
                  </a:schemeClr>
                </a:solidFill>
                <a:ea typeface="+mn-ea"/>
                <a:cs typeface="+mn-cs"/>
              </a:rPr>
            </a:br>
            <a:endParaRPr lang="hu-HU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E2A55F0-6292-430E-BD0E-A56422617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5900" y="1772816"/>
            <a:ext cx="6172200" cy="24482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5400" dirty="0">
                <a:solidFill>
                  <a:srgbClr val="FF0000"/>
                </a:solidFill>
                <a:ea typeface="+mj-ea"/>
                <a:cs typeface="+mj-cs"/>
              </a:rPr>
              <a:t>Köszönöm a figyelmet!</a:t>
            </a:r>
            <a:endParaRPr lang="hu-HU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66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B5A708E-BF59-4B8C-A241-BEADFF1D2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892" y="188640"/>
            <a:ext cx="9601200" cy="720080"/>
          </a:xfrm>
        </p:spPr>
        <p:txBody>
          <a:bodyPr/>
          <a:lstStyle/>
          <a:p>
            <a:r>
              <a:rPr lang="hu-HU" dirty="0"/>
              <a:t>Munkaerő-piac szereplői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98414F7-90DB-4DED-ABAB-BBE091A06D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804" y="1052736"/>
            <a:ext cx="11377264" cy="5616624"/>
          </a:xfrm>
        </p:spPr>
        <p:txBody>
          <a:bodyPr>
            <a:normAutofit/>
          </a:bodyPr>
          <a:lstStyle/>
          <a:p>
            <a:r>
              <a:rPr lang="hu-HU" b="1" dirty="0"/>
              <a:t>Munkáltatók                         Munkavállalók, munkát keresők</a:t>
            </a:r>
          </a:p>
          <a:p>
            <a:r>
              <a:rPr lang="hu-HU" dirty="0"/>
              <a:t>Betöltött pozíciók                     Aktív munkatársak</a:t>
            </a:r>
          </a:p>
          <a:p>
            <a:pPr marL="342900" indent="-342900"/>
            <a:r>
              <a:rPr lang="hu-HU" dirty="0"/>
              <a:t>Üres állások                         Kismamák</a:t>
            </a:r>
          </a:p>
          <a:p>
            <a:r>
              <a:rPr lang="hu-HU" dirty="0"/>
              <a:t>Munkarend                           Nyugdíjasok</a:t>
            </a:r>
          </a:p>
          <a:p>
            <a:r>
              <a:rPr lang="hu-HU" dirty="0"/>
              <a:t>Munkabér                            Tanulók</a:t>
            </a:r>
          </a:p>
          <a:p>
            <a:r>
              <a:rPr lang="hu-HU" dirty="0"/>
              <a:t>Folyamatosság,                       Megváltozott munkaképességűek</a:t>
            </a:r>
          </a:p>
          <a:p>
            <a:r>
              <a:rPr lang="hu-HU" dirty="0"/>
              <a:t>Megbízhatóság                        Egyedülálló gyermekesek</a:t>
            </a:r>
          </a:p>
          <a:p>
            <a:r>
              <a:rPr lang="hu-HU" dirty="0"/>
              <a:t>Határidők                             Nagycsaládosok</a:t>
            </a:r>
          </a:p>
          <a:p>
            <a:r>
              <a:rPr lang="hu-HU" dirty="0"/>
              <a:t>Minőség                              Szakképzetlen</a:t>
            </a:r>
          </a:p>
          <a:p>
            <a:r>
              <a:rPr lang="hu-HU" dirty="0"/>
              <a:t>Szakmai felkészültség                  Túlképzett</a:t>
            </a:r>
          </a:p>
        </p:txBody>
      </p:sp>
    </p:spTree>
    <p:extLst>
      <p:ext uri="{BB962C8B-B14F-4D97-AF65-F5344CB8AC3E}">
        <p14:creationId xmlns:p14="http://schemas.microsoft.com/office/powerpoint/2010/main" val="29856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205EB2F-027E-4A01-8D32-318EEB372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671736"/>
          </a:xfrm>
        </p:spPr>
        <p:txBody>
          <a:bodyPr/>
          <a:lstStyle/>
          <a:p>
            <a:r>
              <a:rPr lang="hu-HU" dirty="0"/>
              <a:t>Foglalkoztatás jogi formái: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9D9D9E1-309F-4393-B791-DC0978C5A1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Munkaszerződéssel </a:t>
            </a:r>
          </a:p>
          <a:p>
            <a:pPr marL="342900" indent="-342900">
              <a:buFontTx/>
              <a:buChar char="-"/>
            </a:pPr>
            <a:r>
              <a:rPr lang="hu-HU" dirty="0"/>
              <a:t>határozott idejű</a:t>
            </a:r>
          </a:p>
          <a:p>
            <a:pPr marL="342900" indent="-342900">
              <a:buFontTx/>
              <a:buChar char="-"/>
            </a:pPr>
            <a:r>
              <a:rPr lang="hu-HU" dirty="0"/>
              <a:t>határozatlan idejű</a:t>
            </a:r>
          </a:p>
          <a:p>
            <a:pPr marL="342900" indent="-342900"/>
            <a:r>
              <a:rPr lang="hu-HU" dirty="0"/>
              <a:t>Egyszerűsített foglalkoztatással</a:t>
            </a:r>
          </a:p>
          <a:p>
            <a:pPr marL="342900" indent="-342900">
              <a:buFontTx/>
              <a:buChar char="-"/>
            </a:pPr>
            <a:r>
              <a:rPr lang="hu-HU" dirty="0"/>
              <a:t>napi</a:t>
            </a:r>
          </a:p>
          <a:p>
            <a:pPr marL="342900" indent="-342900">
              <a:buFontTx/>
              <a:buChar char="-"/>
            </a:pPr>
            <a:r>
              <a:rPr lang="hu-HU" dirty="0"/>
              <a:t>heti</a:t>
            </a:r>
          </a:p>
          <a:p>
            <a:pPr marL="0" indent="0">
              <a:buNone/>
            </a:pPr>
            <a:r>
              <a:rPr lang="hu-HU" dirty="0"/>
              <a:t>-  havi 15 nap</a:t>
            </a:r>
          </a:p>
          <a:p>
            <a:pPr marL="342900" indent="-342900"/>
            <a:r>
              <a:rPr lang="hu-HU" dirty="0"/>
              <a:t>Megbízási szerződéssel</a:t>
            </a:r>
          </a:p>
        </p:txBody>
      </p:sp>
    </p:spTree>
    <p:extLst>
      <p:ext uri="{BB962C8B-B14F-4D97-AF65-F5344CB8AC3E}">
        <p14:creationId xmlns:p14="http://schemas.microsoft.com/office/powerpoint/2010/main" val="284846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3418026-A6EB-4D2C-91C1-75DB178A5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527720"/>
          </a:xfrm>
        </p:spPr>
        <p:txBody>
          <a:bodyPr>
            <a:normAutofit fontScale="90000"/>
          </a:bodyPr>
          <a:lstStyle/>
          <a:p>
            <a:r>
              <a:rPr lang="hu-HU" dirty="0"/>
              <a:t>Atipikus foglalkoztatási formák 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9FB5F8A-98BB-4C26-A9C1-21DB757E09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81844" y="1124744"/>
            <a:ext cx="10657184" cy="5472608"/>
          </a:xfrm>
        </p:spPr>
        <p:txBody>
          <a:bodyPr>
            <a:normAutofit fontScale="32500" lnSpcReduction="20000"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hu-HU" sz="4300" dirty="0">
                <a:solidFill>
                  <a:schemeClr val="tx2"/>
                </a:solidFill>
                <a:latin typeface="Arial Black" panose="020B0A04020102020204" pitchFamily="34" charset="0"/>
              </a:rPr>
              <a:t>Az atipikus foglalkoztatási forma azon munkarendeket foglalja magába, </a:t>
            </a:r>
            <a:r>
              <a:rPr lang="hu-HU" sz="4300" dirty="0">
                <a:solidFill>
                  <a:srgbClr val="0000FF"/>
                </a:solidFill>
                <a:latin typeface="Arial Black" panose="020B0A04020102020204" pitchFamily="34" charset="0"/>
              </a:rPr>
              <a:t>amelyek a munkaviszony tartamától, </a:t>
            </a:r>
            <a:r>
              <a:rPr lang="hu-HU" sz="4300" dirty="0">
                <a:solidFill>
                  <a:srgbClr val="663300"/>
                </a:solidFill>
                <a:latin typeface="Arial Black" panose="020B0A04020102020204" pitchFamily="34" charset="0"/>
              </a:rPr>
              <a:t>a munkavégzés helyétől</a:t>
            </a:r>
            <a:r>
              <a:rPr lang="hu-HU" sz="4300" dirty="0">
                <a:solidFill>
                  <a:srgbClr val="0000FF"/>
                </a:solidFill>
                <a:latin typeface="Arial Black" panose="020B0A04020102020204" pitchFamily="34" charset="0"/>
              </a:rPr>
              <a:t>, a </a:t>
            </a:r>
            <a:r>
              <a:rPr lang="hu-HU" sz="4300" dirty="0">
                <a:solidFill>
                  <a:srgbClr val="00B050"/>
                </a:solidFill>
                <a:latin typeface="Arial Black" panose="020B0A04020102020204" pitchFamily="34" charset="0"/>
              </a:rPr>
              <a:t>munkavégzés teljesítésétől,</a:t>
            </a:r>
            <a:r>
              <a:rPr lang="hu-HU" sz="4300" dirty="0">
                <a:solidFill>
                  <a:srgbClr val="0000FF"/>
                </a:solidFill>
                <a:latin typeface="Arial Black" panose="020B0A04020102020204" pitchFamily="34" charset="0"/>
              </a:rPr>
              <a:t> a foglalkoztatás idejétől és hosszától </a:t>
            </a:r>
            <a:r>
              <a:rPr lang="hu-HU" sz="4300" dirty="0">
                <a:solidFill>
                  <a:srgbClr val="FF0000"/>
                </a:solidFill>
                <a:latin typeface="Arial Black" panose="020B0A04020102020204" pitchFamily="34" charset="0"/>
              </a:rPr>
              <a:t>eltérnek a hagyományos munkarendtől.</a:t>
            </a:r>
          </a:p>
          <a:p>
            <a:pPr marL="0" indent="0">
              <a:buNone/>
            </a:pPr>
            <a:r>
              <a:rPr lang="hu-HU" sz="4300" dirty="0">
                <a:latin typeface="Arial Black" panose="020B0A04020102020204" pitchFamily="34" charset="0"/>
              </a:rPr>
              <a:t> Ilyen foglalkoztatási forma:</a:t>
            </a:r>
          </a:p>
          <a:p>
            <a:r>
              <a:rPr lang="hu-HU" sz="4300" dirty="0">
                <a:latin typeface="Arial Black" panose="020B0A04020102020204" pitchFamily="34" charset="0"/>
              </a:rPr>
              <a:t>határozott idejű munkaviszony</a:t>
            </a:r>
          </a:p>
          <a:p>
            <a:r>
              <a:rPr lang="hu-HU" sz="4300" dirty="0">
                <a:latin typeface="Arial Black" panose="020B0A04020102020204" pitchFamily="34" charset="0"/>
              </a:rPr>
              <a:t>behívás alapján történő munkavégzés</a:t>
            </a:r>
          </a:p>
          <a:p>
            <a:r>
              <a:rPr lang="hu-HU" sz="4300" dirty="0">
                <a:latin typeface="Arial Black" panose="020B0A04020102020204" pitchFamily="34" charset="0"/>
              </a:rPr>
              <a:t>munkakör megosztás</a:t>
            </a:r>
          </a:p>
          <a:p>
            <a:r>
              <a:rPr lang="hu-HU" sz="4300" dirty="0">
                <a:latin typeface="Arial Black" panose="020B0A04020102020204" pitchFamily="34" charset="0"/>
              </a:rPr>
              <a:t>több munkáltató által létesített munkaviszony</a:t>
            </a:r>
          </a:p>
          <a:p>
            <a:r>
              <a:rPr lang="hu-HU" sz="4300" dirty="0">
                <a:latin typeface="Arial Black" panose="020B0A04020102020204" pitchFamily="34" charset="0"/>
              </a:rPr>
              <a:t>távmunka végzés (</a:t>
            </a:r>
            <a:r>
              <a:rPr lang="hu-HU" sz="4300" dirty="0" err="1">
                <a:latin typeface="Arial Black" panose="020B0A04020102020204" pitchFamily="34" charset="0"/>
              </a:rPr>
              <a:t>home</a:t>
            </a:r>
            <a:r>
              <a:rPr lang="hu-HU" sz="4300" dirty="0">
                <a:latin typeface="Arial Black" panose="020B0A04020102020204" pitchFamily="34" charset="0"/>
              </a:rPr>
              <a:t> </a:t>
            </a:r>
            <a:r>
              <a:rPr lang="hu-HU" sz="4300" dirty="0" err="1">
                <a:latin typeface="Arial Black" panose="020B0A04020102020204" pitchFamily="34" charset="0"/>
              </a:rPr>
              <a:t>office</a:t>
            </a:r>
            <a:r>
              <a:rPr lang="hu-HU" sz="4300" dirty="0">
                <a:latin typeface="Arial Black" panose="020B0A04020102020204" pitchFamily="34" charset="0"/>
              </a:rPr>
              <a:t>)</a:t>
            </a:r>
          </a:p>
          <a:p>
            <a:r>
              <a:rPr lang="hu-HU" sz="4300" dirty="0">
                <a:latin typeface="Arial Black" panose="020B0A04020102020204" pitchFamily="34" charset="0"/>
              </a:rPr>
              <a:t>bedolgozói munkaviszony</a:t>
            </a:r>
          </a:p>
          <a:p>
            <a:r>
              <a:rPr lang="hu-HU" sz="4300" dirty="0">
                <a:latin typeface="Arial Black" panose="020B0A04020102020204" pitchFamily="34" charset="0"/>
              </a:rPr>
              <a:t>köztulajdonban álló munkáltató munkaviszonya</a:t>
            </a:r>
          </a:p>
          <a:p>
            <a:r>
              <a:rPr lang="hu-HU" sz="4300" dirty="0">
                <a:latin typeface="Arial Black" panose="020B0A04020102020204" pitchFamily="34" charset="0"/>
              </a:rPr>
              <a:t>vezető állású munkavállalók</a:t>
            </a:r>
          </a:p>
          <a:p>
            <a:r>
              <a:rPr lang="hu-HU" sz="4300" dirty="0">
                <a:latin typeface="Arial Black" panose="020B0A04020102020204" pitchFamily="34" charset="0"/>
              </a:rPr>
              <a:t>cselekvőképtelen munkavállalók munkaviszonya.</a:t>
            </a:r>
          </a:p>
          <a:p>
            <a:pPr marL="0" indent="0">
              <a:buNone/>
            </a:pPr>
            <a:r>
              <a:rPr lang="hu-HU" sz="4300" dirty="0">
                <a:latin typeface="Arial Black" panose="020B0A04020102020204" pitchFamily="34" charset="0"/>
              </a:rPr>
              <a:t>ATIPIKUS FOGLALKOZTATÁSI FORMÁK és a hozzá kapcsolódó munkarendek (Mt. 192.§-212.§.)</a:t>
            </a:r>
          </a:p>
          <a:p>
            <a:pPr marL="0" indent="0">
              <a:buNone/>
            </a:pPr>
            <a:r>
              <a:rPr lang="hu-HU" sz="4300" dirty="0">
                <a:latin typeface="Arial Black" panose="020B0A04020102020204" pitchFamily="34" charset="0"/>
              </a:rPr>
              <a:t>Ezen típusú munkarendekre a hagyományos munkaviszonyhoz képest más munkaidő beosztási szabályok vonatkoznak!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2171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6888643-FE8C-4368-B03D-F7E98883E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2" y="968896"/>
            <a:ext cx="9601200" cy="743744"/>
          </a:xfrm>
        </p:spPr>
        <p:txBody>
          <a:bodyPr>
            <a:normAutofit fontScale="90000"/>
          </a:bodyPr>
          <a:lstStyle/>
          <a:p>
            <a:br>
              <a:rPr lang="hu-HU" dirty="0"/>
            </a:br>
            <a:br>
              <a:rPr lang="hu-HU" dirty="0"/>
            </a:br>
            <a:r>
              <a:rPr lang="hu-HU" dirty="0"/>
              <a:t>Behívás alapján történő munkavégzés</a:t>
            </a:r>
            <a:br>
              <a:rPr lang="hu-HU" dirty="0"/>
            </a:br>
            <a:endParaRPr lang="hu-HU" dirty="0"/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A7C01BDB-AA6F-44EA-BD09-9BF3A8782D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701924" y="1340768"/>
            <a:ext cx="8784976" cy="4896544"/>
          </a:xfrm>
        </p:spPr>
        <p:txBody>
          <a:bodyPr>
            <a:normAutofit/>
          </a:bodyPr>
          <a:lstStyle/>
          <a:p>
            <a:endParaRPr lang="hu-HU" dirty="0"/>
          </a:p>
          <a:p>
            <a:pPr>
              <a:lnSpc>
                <a:spcPct val="150000"/>
              </a:lnSpc>
            </a:pPr>
            <a:r>
              <a:rPr lang="hu-HU" dirty="0"/>
              <a:t>A behívás alapján történő munkavégzés a részmunkaidő egy típusa, melynek lényege, hogy legfeljebb átlagosan napi 6 óra foglalkoztatásban, a feladatok esedékessége alapján van a dolgozónak munkavégzési kötelezettsége. A legmagasabb napi munkaidő 12 óra, a heti munkaidő 48 óra lehet. A munkavégzésről a munkáltatónak 3 nappal korábban kell szólnia a munkavállalónak.</a:t>
            </a:r>
          </a:p>
        </p:txBody>
      </p:sp>
    </p:spTree>
    <p:extLst>
      <p:ext uri="{BB962C8B-B14F-4D97-AF65-F5344CB8AC3E}">
        <p14:creationId xmlns:p14="http://schemas.microsoft.com/office/powerpoint/2010/main" val="419857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3BC8A54-CB1B-4A44-ADB6-AC3346BA1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Határozott idejű munkaviszony</a:t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9D0BD6A-1E9F-4A29-8D3D-A55DFF538A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3812" y="1676400"/>
            <a:ext cx="10201200" cy="4495800"/>
          </a:xfrm>
        </p:spPr>
        <p:txBody>
          <a:bodyPr>
            <a:normAutofit/>
          </a:bodyPr>
          <a:lstStyle/>
          <a:p>
            <a:endParaRPr lang="hu-HU" dirty="0"/>
          </a:p>
          <a:p>
            <a:pPr>
              <a:lnSpc>
                <a:spcPct val="150000"/>
              </a:lnSpc>
            </a:pPr>
            <a:r>
              <a:rPr lang="hu-HU" dirty="0"/>
              <a:t>A Mt. 192. § (2) szerint a határozott munkaviszony időtartama legfeljebb 5 év lehet. Beleértve a meghosszabbított és a korábbi, határozott időre kötött munkaviszonyt, melynek megszűnése és az új határozott munkaviszony létesítése 6 hónapon belül történik.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245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EC29A2F-3125-4C27-9D70-11F69FFEB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latin typeface="Arial Black" panose="020B0A04020102020204" pitchFamily="34" charset="0"/>
              </a:rPr>
              <a:t>Munkakör megosztás</a:t>
            </a:r>
            <a:br>
              <a:rPr lang="hu-HU" dirty="0">
                <a:latin typeface="Arial Black" panose="020B0A04020102020204" pitchFamily="34" charset="0"/>
              </a:rPr>
            </a:b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60EA4CC-5046-4861-8820-BD603FE86B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836" y="1052736"/>
            <a:ext cx="6480720" cy="5616624"/>
          </a:xfrm>
        </p:spPr>
        <p:txBody>
          <a:bodyPr>
            <a:noAutofit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hu-HU" sz="1800" dirty="0">
                <a:latin typeface="Arial Black" panose="020B0A04020102020204" pitchFamily="34" charset="0"/>
              </a:rPr>
              <a:t>Ebben az esetben egy munkakör feladatainak ellátására több munkavállaló szerződik a munkáltatóval, mivel a dolgozók száma nem korlátozott. A munkakör megosztásnál a kötetlen munkarend szabályait kell alkalmazni. Tehát a munkaidő beosztásról Mt. szerint a munkavállalók szabadon dönthetnek, a szerződésben meghatározott munkaidő szabályainak megfelelően. A szabadság és a pihenőidő szabályait a munkavállalókra egyenként kell megszabni, és nem az adott munkakörre vonatkozóan.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7A59E432-9486-499B-98A8-E1E5BACC0D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34572" y="1181100"/>
            <a:ext cx="3943543" cy="4495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000" dirty="0">
                <a:latin typeface="Arial Black" panose="020B0A04020102020204" pitchFamily="34" charset="0"/>
              </a:rPr>
              <a:t>Pl.: Portaszolgálat ellátása</a:t>
            </a:r>
          </a:p>
          <a:p>
            <a:r>
              <a:rPr lang="hu-HU" sz="2000" dirty="0">
                <a:latin typeface="Arial Black" panose="020B0A04020102020204" pitchFamily="34" charset="0"/>
              </a:rPr>
              <a:t>12 órás napi nyitva tartás</a:t>
            </a:r>
          </a:p>
          <a:p>
            <a:r>
              <a:rPr lang="hu-HU" sz="2000" dirty="0">
                <a:latin typeface="Arial Black" panose="020B0A04020102020204" pitchFamily="34" charset="0"/>
              </a:rPr>
              <a:t>3 dolgozó</a:t>
            </a:r>
          </a:p>
          <a:p>
            <a:r>
              <a:rPr lang="hu-HU" sz="2000" dirty="0">
                <a:latin typeface="Arial Black" panose="020B0A04020102020204" pitchFamily="34" charset="0"/>
              </a:rPr>
              <a:t>Részmunkaidős </a:t>
            </a:r>
          </a:p>
          <a:p>
            <a:r>
              <a:rPr lang="hu-HU" sz="2000" dirty="0">
                <a:latin typeface="Arial Black" panose="020B0A04020102020204" pitchFamily="34" charset="0"/>
              </a:rPr>
              <a:t>Munkaidőkeretben</a:t>
            </a:r>
          </a:p>
          <a:p>
            <a:r>
              <a:rPr lang="hu-HU" sz="2000" dirty="0">
                <a:latin typeface="Arial Black" panose="020B0A04020102020204" pitchFamily="34" charset="0"/>
              </a:rPr>
              <a:t>Havi 80 óra / fő</a:t>
            </a:r>
          </a:p>
          <a:p>
            <a:r>
              <a:rPr lang="hu-HU" sz="2000" dirty="0">
                <a:latin typeface="Arial Black" panose="020B0A04020102020204" pitchFamily="34" charset="0"/>
              </a:rPr>
              <a:t>6-6 óra munkavégzés</a:t>
            </a:r>
          </a:p>
        </p:txBody>
      </p:sp>
    </p:spTree>
    <p:extLst>
      <p:ext uri="{BB962C8B-B14F-4D97-AF65-F5344CB8AC3E}">
        <p14:creationId xmlns:p14="http://schemas.microsoft.com/office/powerpoint/2010/main" val="388161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81D6EA7-371F-4B16-A735-132ED9455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743744"/>
          </a:xfrm>
        </p:spPr>
        <p:txBody>
          <a:bodyPr>
            <a:normAutofit/>
          </a:bodyPr>
          <a:lstStyle/>
          <a:p>
            <a:r>
              <a:rPr lang="hu-HU" dirty="0">
                <a:solidFill>
                  <a:srgbClr val="555555"/>
                </a:solidFill>
                <a:latin typeface="Fira Sans" panose="020B0503050000020004" pitchFamily="34" charset="0"/>
              </a:rPr>
              <a:t>Távmunka (</a:t>
            </a:r>
            <a:r>
              <a:rPr lang="hu-HU" dirty="0" err="1">
                <a:solidFill>
                  <a:srgbClr val="555555"/>
                </a:solidFill>
                <a:latin typeface="Fira Sans" panose="020B0503050000020004" pitchFamily="34" charset="0"/>
              </a:rPr>
              <a:t>home</a:t>
            </a:r>
            <a:r>
              <a:rPr lang="hu-HU" dirty="0">
                <a:solidFill>
                  <a:srgbClr val="555555"/>
                </a:solidFill>
                <a:latin typeface="Fira Sans" panose="020B0503050000020004" pitchFamily="34" charset="0"/>
              </a:rPr>
              <a:t> </a:t>
            </a:r>
            <a:r>
              <a:rPr lang="hu-HU" dirty="0" err="1">
                <a:solidFill>
                  <a:srgbClr val="555555"/>
                </a:solidFill>
                <a:latin typeface="Fira Sans" panose="020B0503050000020004" pitchFamily="34" charset="0"/>
              </a:rPr>
              <a:t>office</a:t>
            </a:r>
            <a:r>
              <a:rPr lang="hu-HU" dirty="0">
                <a:solidFill>
                  <a:srgbClr val="555555"/>
                </a:solidFill>
                <a:latin typeface="Fira Sans" panose="020B0503050000020004" pitchFamily="34" charset="0"/>
              </a:rPr>
              <a:t>)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A7A89C8-59CC-4620-92D7-B2348492540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algn="l"/>
            <a:r>
              <a:rPr lang="hu-HU" b="0" i="0" dirty="0">
                <a:solidFill>
                  <a:srgbClr val="555555"/>
                </a:solidFill>
                <a:effectLst/>
                <a:latin typeface="Fira Sans" panose="020B0503050000020004" pitchFamily="34" charset="0"/>
              </a:rPr>
              <a:t>Mivel a távmunka végzése rendszerint a munkahelytől elkülönült helyen történik, ezért jellemzően a kötetlen munkarend szabályait kell alkalmazni, tehát a munkaidőt a munkavállaló szabadon oszthatja be. </a:t>
            </a:r>
          </a:p>
          <a:p>
            <a:pPr algn="l"/>
            <a:r>
              <a:rPr lang="hu-HU" b="0" i="0" dirty="0">
                <a:solidFill>
                  <a:srgbClr val="555555"/>
                </a:solidFill>
                <a:effectLst/>
                <a:latin typeface="Fira Sans" panose="020B0503050000020004" pitchFamily="34" charset="0"/>
              </a:rPr>
              <a:t>Természetesen lehetőség van rá, hogy a munkaidőt a munkáltató határozza meg, ekkor viszont köteles ellenőrizni a betartását és nyilvántartani. A távmunkában történő foglalkoztatást szerződésben kell rögzíteni a felek között.</a:t>
            </a:r>
          </a:p>
          <a:p>
            <a:endParaRPr lang="hu-HU" dirty="0"/>
          </a:p>
        </p:txBody>
      </p:sp>
      <p:sp>
        <p:nvSpPr>
          <p:cNvPr id="8" name="Tartalom helye 7">
            <a:extLst>
              <a:ext uri="{FF2B5EF4-FFF2-40B4-BE49-F238E27FC236}">
                <a16:creationId xmlns:a16="http://schemas.microsoft.com/office/drawing/2014/main" id="{282A065A-E9F9-48F4-893F-957F55B9EAD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u-HU" dirty="0">
                <a:solidFill>
                  <a:srgbClr val="555555"/>
                </a:solidFill>
                <a:latin typeface="Fira Sans" panose="020B0503050000020004" pitchFamily="34" charset="0"/>
              </a:rPr>
              <a:t>A </a:t>
            </a:r>
            <a:r>
              <a:rPr lang="hu-HU" dirty="0" err="1">
                <a:solidFill>
                  <a:srgbClr val="555555"/>
                </a:solidFill>
                <a:latin typeface="Fira Sans" panose="020B0503050000020004" pitchFamily="34" charset="0"/>
              </a:rPr>
              <a:t>home</a:t>
            </a:r>
            <a:r>
              <a:rPr lang="hu-HU" dirty="0">
                <a:solidFill>
                  <a:srgbClr val="555555"/>
                </a:solidFill>
                <a:latin typeface="Fira Sans" panose="020B0503050000020004" pitchFamily="34" charset="0"/>
              </a:rPr>
              <a:t> </a:t>
            </a:r>
            <a:r>
              <a:rPr lang="hu-HU" dirty="0" err="1">
                <a:solidFill>
                  <a:srgbClr val="555555"/>
                </a:solidFill>
                <a:latin typeface="Fira Sans" panose="020B0503050000020004" pitchFamily="34" charset="0"/>
              </a:rPr>
              <a:t>office</a:t>
            </a:r>
            <a:r>
              <a:rPr lang="hu-HU" dirty="0">
                <a:solidFill>
                  <a:srgbClr val="555555"/>
                </a:solidFill>
                <a:latin typeface="Fira Sans" panose="020B0503050000020004" pitchFamily="34" charset="0"/>
              </a:rPr>
              <a:t> a távmunka egyik fajtája, amikor is a munkavégzés kizárólag otthon történik. Erre ugyanazok a szabályok vonatkoznak, mint a távmunkára.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1104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Békés (16x9)">
  <a:themeElements>
    <a:clrScheme name="Serenity_16x9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9532170_TF02801109_TF02801109.potx" id="{62AB0005-D2E2-46B4-81BD-D158CD6E945C}" vid="{1962E43D-EB8D-436F-B035-984A3B51D821}"/>
    </a:ext>
  </a:extLst>
</a:theme>
</file>

<file path=ppt/theme/theme2.xml><?xml version="1.0" encoding="utf-8"?>
<a:theme xmlns:a="http://schemas.openxmlformats.org/drawingml/2006/main" name="Office-téma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false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1360506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 xsi:nil="true"/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2011-12-12T13:37:00+00:00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2035-01-01T08:00:00+00:00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TP102801108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706526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REDMOND\v-soujap</DisplayName>
        <AccountId>1954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14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4683C129-7B42-490A-AD74-E9303BC76D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F249165-F638-412C-8E0A-DFB7045CA2E0}">
  <ds:schemaRefs>
    <ds:schemaRef ds:uri="4873beb7-5857-4685-be1f-d57550cc96cc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purl.org/dc/dcmitype/"/>
    <ds:schemaRef ds:uri="http://purl.org/dc/elements/1.1/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11E33DF-2340-4F4E-B874-B73FEFEBFC8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Békés természeti bemutató (szélesvásznú)</Template>
  <TotalTime>4003</TotalTime>
  <Words>1250</Words>
  <Application>Microsoft Office PowerPoint</Application>
  <PresentationFormat>Egyéni</PresentationFormat>
  <Paragraphs>197</Paragraphs>
  <Slides>26</Slides>
  <Notes>2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26</vt:i4>
      </vt:variant>
    </vt:vector>
  </HeadingPairs>
  <TitlesOfParts>
    <vt:vector size="31" baseType="lpstr">
      <vt:lpstr>Arial</vt:lpstr>
      <vt:lpstr>Arial Black</vt:lpstr>
      <vt:lpstr>Euphemia</vt:lpstr>
      <vt:lpstr>Fira Sans</vt:lpstr>
      <vt:lpstr>Békés (16x9)</vt:lpstr>
      <vt:lpstr> „Munka, család, egyensúly”</vt:lpstr>
      <vt:lpstr>PowerPoint-bemutató</vt:lpstr>
      <vt:lpstr>Munkaerő-piac szereplői</vt:lpstr>
      <vt:lpstr>Foglalkoztatás jogi formái:</vt:lpstr>
      <vt:lpstr>Atipikus foglalkoztatási formák </vt:lpstr>
      <vt:lpstr>  Behívás alapján történő munkavégzés </vt:lpstr>
      <vt:lpstr>Határozott idejű munkaviszony </vt:lpstr>
      <vt:lpstr>Munkakör megosztás </vt:lpstr>
      <vt:lpstr>Távmunka (home office)</vt:lpstr>
      <vt:lpstr>Bedolgozói munkaviszony </vt:lpstr>
      <vt:lpstr>PowerPoint-bemutató</vt:lpstr>
      <vt:lpstr>PowerPoint-bemutató</vt:lpstr>
      <vt:lpstr> Vezető állású munkavállalók </vt:lpstr>
      <vt:lpstr>PowerPoint-bemutató</vt:lpstr>
      <vt:lpstr>      Lehetőségek: </vt:lpstr>
      <vt:lpstr>Munka és család</vt:lpstr>
      <vt:lpstr>Hogyan csináljuk?</vt:lpstr>
      <vt:lpstr>Hogyan csináljuk?</vt:lpstr>
      <vt:lpstr>Hogyan csináljuk? Munkáltatók lehetőségei</vt:lpstr>
      <vt:lpstr>Hogyan csináljuk?</vt:lpstr>
      <vt:lpstr>Kockázatok, buktatók </vt:lpstr>
      <vt:lpstr>Buktatók női munkavállalók esetében</vt:lpstr>
      <vt:lpstr>Buktatók</vt:lpstr>
      <vt:lpstr>Embernek maradni mindenkor – helytállni mindenhol    </vt:lpstr>
      <vt:lpstr>A jövő munkavállalói   Adj élményt, szeresd okosan,  adj szárnyakat,  engedd repülni, légy a biztos pont, ahová mindig visszatérhet!    </vt:lpstr>
      <vt:lpstr> Hatos Istvánné  hatos.e@uniconrt.hu  +36309354180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Család és karrier</dc:title>
  <dc:creator>Hatos Istvánné</dc:creator>
  <cp:lastModifiedBy>Mária Lakosné</cp:lastModifiedBy>
  <cp:revision>50</cp:revision>
  <cp:lastPrinted>2021-11-18T11:56:20Z</cp:lastPrinted>
  <dcterms:created xsi:type="dcterms:W3CDTF">2018-09-25T18:05:32Z</dcterms:created>
  <dcterms:modified xsi:type="dcterms:W3CDTF">2022-08-30T13:36:18Z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